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D9865F-4B19-85A1-B8D1-93F0AA5F1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49380EE-A27D-8DE3-C885-7FCA964907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9AD0BB-9A6C-5757-BE0F-46DA0A85F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7F326C2-B174-67E2-712A-0EE90F181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F673F82-0523-1768-0C50-53500F237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073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B579F5-856B-038E-4BD2-2DC81BE4A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72BB1FD-5711-4F46-35CC-9EA22C744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69A40EF-F0C8-23D3-E287-2FFC3106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E787E99-189A-C0B8-52B0-FFB651A29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274D26D-EAFD-289C-AF69-4B3C3AC23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2448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EDD5330-6379-9DE3-4869-88807761C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466D486-D14F-09CB-46D5-4D30B8444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3FFDE5B-A33F-213B-620A-81B9859CB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90F8FC-F5CC-6A3E-E274-D1E45B7D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4665C91-A84A-0368-F9BE-4A8F36B15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37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409F0-1DE6-3CA1-A5B2-5BDEFC108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40B620-9D97-D060-1E11-8C391914A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2F289FF-75C9-CCF3-006E-7C546FE70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9807598-A7E2-8B58-203B-B455284FB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A3191E0-D018-773F-11E0-805EFF9F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023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FE3F77-F0AA-5021-167A-F878052CE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5882AE5-0494-C8EB-6CC1-439B33A8A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6E105D5-57C2-2174-1F40-EF634B91F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BDAF461-5712-EE6D-6F1D-0AA871642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361E009-008C-EFA0-E408-7013B69AA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970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DFF37-5AC7-5E02-FD98-FC536E7A9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F5CF48-8AAB-F9C9-DC94-95F6D3BFE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EF87B18-0429-A879-7734-E36D4B6CA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AD4E499-F319-8A18-1972-FDAFE531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FF76597-C19A-9A3B-CDFF-80AFE8BC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DA4CC25-7B93-C48F-9CEA-7249DDB9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75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8B9B6-2C10-D2FA-951E-629706637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CCD1A31-38B2-C891-17F8-2625C06BC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FF5AA2D-EDFA-3136-756B-348BD8E0F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BA2F8B6-FDAB-1DF8-D826-F2301B20B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821B8B9-2A91-CC08-4A41-598DE2A1F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B55C24B-C6CA-C55F-2AD2-EBC3BCC61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18A73BC-BECB-8E5F-52FF-41411D6C7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CF983DB3-09E3-7FCC-AA08-F1F95E6E4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37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CA3C7D-3B60-8EE3-BF19-B4DE96906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71C2D0C-5769-8CC4-5EF5-BCB89F87D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8B7F227-BCEB-C768-DEA7-C52E637B8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BF6B10B-9E84-9343-7C5F-736DE9ACF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219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664637E4-6688-6C78-A11B-797BF933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B759924-05D8-E367-0D0E-00F7F3676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6DF9B74-C41C-C1E3-9288-174DF0749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688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98CB46-620D-3FD6-2D04-0436DFF4C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04C813-E2E1-CD7D-3F0F-18971F7D1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02EB56D-2B7D-4AC4-FB95-D528BB511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959BBCC-F007-6881-0D61-760BAF3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0823D1-787A-A159-155F-5AC4DECB5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51B0615-0811-8700-9DC8-F6916310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633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A0F24-3C59-04EA-25D2-B1D786321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90C7733-E203-5151-3437-CB7551E294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E048BA7-7630-51B1-5414-C9052EA75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41ABB91-E9BC-51EA-B0CF-ADD3E01B7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4F70534-D269-E5FD-8083-402C797B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B4E1D61-03D0-05F2-0DC3-25B384F6A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4881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8030C537-F4A6-68FF-72BB-9B1032464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12F4BEB-81FA-E157-C1F5-85F729D03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459FFBA-D7EB-8703-6813-8B790D68A6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B3EE849-316B-2E8C-43D0-82F375830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49C1E23-6B06-887C-4991-322D292F2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387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6F52F2B-53BB-A0CE-26D9-3F30E0AB0C2A}"/>
              </a:ext>
            </a:extLst>
          </p:cNvPr>
          <p:cNvSpPr txBox="1"/>
          <p:nvPr/>
        </p:nvSpPr>
        <p:spPr>
          <a:xfrm>
            <a:off x="760268" y="151179"/>
            <a:ext cx="10962409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ДНП «ЛЬВІВСЬКИЙ НАЦІОНАЛЬНИЙ МЕДИЧНИЙ УНІВЕРСИТЕТ ІМЕНІ ДАНИЛА ГАЛИЦЬКОГО»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фармацевтичної, органічної і біоорганічної хімії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ІЙНА ПРЕЗЕНТАЦІЯ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ВІТЧИЗНЯНОЇ ТА МІЖНАРОДНОЇ ГРАНТОВОЇ ПІДГОТОВКИ У ПРОФЕСІЙНОМУ РОЗВИТКУ НАУКОВЦЯ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 1.5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 фахівців третього (</a:t>
            </a:r>
            <a:r>
              <a:rPr lang="uk-UA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-наукового) рівня вищої освіти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 знань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Охорона здоров’я та соціальне забезпечення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І1 Стоматологія</a:t>
            </a:r>
          </a:p>
        </p:txBody>
      </p:sp>
    </p:spTree>
    <p:extLst>
      <p:ext uri="{BB962C8B-B14F-4D97-AF65-F5344CB8AC3E}">
        <p14:creationId xmlns:p14="http://schemas.microsoft.com/office/powerpoint/2010/main" val="281303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1A42566-B8FE-E954-164E-75680A7F35D2}"/>
              </a:ext>
            </a:extLst>
          </p:cNvPr>
          <p:cNvSpPr txBox="1"/>
          <p:nvPr/>
        </p:nvSpPr>
        <p:spPr>
          <a:xfrm>
            <a:off x="1004454" y="243512"/>
            <a:ext cx="10183091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Дисципліна за вибором "Основи вітчизняної і міжнародної грантової підтримки у 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професійному розвитку науковця" має на меті ознайомити науковців з ключовими аспектами національної та міжнародної грантової підтримки, що сприяє їхньому професійному зростанню. Курс охоплює вивчення принципів і механізмів грантової підтримки, аналіз основних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грантодавців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їхніх програм, а також навчає ефективно шукати, аналізувати та подавати грантові заявки. Крім того, студенти дізнаються про управління грантовими проектами, моніторинг, оцінку результатів, звітування та дотримання етичних норм у грантовій діяльності.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Програма курсу включає теоретичні та практичні аспекти підготовки грантових заявок, планування та реалізації проектів, а також бюджетування та фінансове планування. Увага приділяється розвитку навичок самостійного пошуку грантових можливостей за допомогою онлайн-платформ і баз даних. По завершенню курсу, слухачі будуть здатні орієнтуватися в національних і міжнародних грантових програмах, підготувати якісну грантову заявку, ефективно управляти проектами та звітувати про їх результати, дотримуючись при цьому етичних </a:t>
            </a:r>
            <a:r>
              <a:rPr lang="uk-UA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541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E7D3A22-9D33-34B8-51B2-DE899310076C}"/>
              </a:ext>
            </a:extLst>
          </p:cNvPr>
          <p:cNvSpPr txBox="1"/>
          <p:nvPr/>
        </p:nvSpPr>
        <p:spPr>
          <a:xfrm>
            <a:off x="-17317" y="0"/>
            <a:ext cx="1220931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Дисципліна за вибором "Основи вітчизняної і міжнародної грантової підтримки у професійному розвитку науковця" належить до вибіркових дисциплін циклу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-орієнтованої підготовки аспірантів та дозволяє їм оволодіти теоретичними основами та елементами використання наукової комунікації.</a:t>
            </a:r>
          </a:p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Програма складена згідно з вимогами проекту стандарту вищої освіти України згідно з навчального плану підготовки аспірантів. Вивчення навчальної дисципліни здійснюється на 1, 2 курсах (вибірково), на вивчення відводиться: 90 годин (лекції – 10 годин, практичні заняття – 34 годин, самостійна робота – 46 годин).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2834AE4-971A-BD31-A90C-96E0C3DE28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2330" y="3034145"/>
            <a:ext cx="8681766" cy="332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64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FB419A-7EB6-3AEA-924C-42AF554066A3}"/>
              </a:ext>
            </a:extLst>
          </p:cNvPr>
          <p:cNvSpPr txBox="1"/>
          <p:nvPr/>
        </p:nvSpPr>
        <p:spPr>
          <a:xfrm>
            <a:off x="363682" y="665076"/>
            <a:ext cx="1113905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та завдання навчальної дисципліни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Метою викладання навчальної дисципліни є: є надання науковцям знань та навичок, необхідних для успішного пошуку, подання та реалізації грантових проектів, що сприятиме їхньому професійному зростанню. Курс спрямований на ознайомлення з основними аспектами вітчизняної та міжнародної грантової підтримки, включаючи принципи та механізми грантового фінансування, основні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грантодавчі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організації та їхні програми, а також етичні питання, пов’язані з грантовою діяльністю.</a:t>
            </a:r>
          </a:p>
          <a:p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Основними завданнями вивчення дисципліни є: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Вивчення принципів та механізмів грантової підтримки на національному та міжнародному рівнях.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Ознайомлення з основними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грантодавцями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їхніми програмами.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Розвиток навичок ефективного пошуку та аналізу грантових можливостей.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Навчання підготовки успішних грантових заявок.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Засвоєння методів управління та звітування за грантовими проектами.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Розгляд етичних аспектів грантової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662300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8A0CA08-ECC9-0ED8-5FDB-08912C8B2634}"/>
              </a:ext>
            </a:extLst>
          </p:cNvPr>
          <p:cNvSpPr txBox="1"/>
          <p:nvPr/>
        </p:nvSpPr>
        <p:spPr>
          <a:xfrm>
            <a:off x="498763" y="540327"/>
            <a:ext cx="11398827" cy="5082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дисципліни «Основи вітчизняної і міжнародної грантової підтримки у професійному розвитку науковця»: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endParaRPr lang="uk-UA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Принципи пошуку міжнародних та вітчизняних грантових програм.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написання грантових заявок.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Грантові програми Національного фонду досліджень України.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Білатеральні грантові програми фінансовані МОН України.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5.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Програма академічної мобільності ERASMUS.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6.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Грантові програми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Visegrad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Fund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7.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Грантові програми фонду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Visby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8.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Німецька служба академічних обмінів DAAD.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9.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Грантова програма HORIZON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Europe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10.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рецензування грантових програм.</a:t>
            </a:r>
          </a:p>
        </p:txBody>
      </p:sp>
    </p:spTree>
    <p:extLst>
      <p:ext uri="{BB962C8B-B14F-4D97-AF65-F5344CB8AC3E}">
        <p14:creationId xmlns:p14="http://schemas.microsoft.com/office/powerpoint/2010/main" val="281962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я 7">
            <a:extLst>
              <a:ext uri="{FF2B5EF4-FFF2-40B4-BE49-F238E27FC236}">
                <a16:creationId xmlns:a16="http://schemas.microsoft.com/office/drawing/2014/main" id="{D1642E55-8DBD-ADC5-BBA8-8ACF1A485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628757"/>
              </p:ext>
            </p:extLst>
          </p:nvPr>
        </p:nvGraphicFramePr>
        <p:xfrm>
          <a:off x="2026227" y="594342"/>
          <a:ext cx="7419108" cy="2834658"/>
        </p:xfrm>
        <a:graphic>
          <a:graphicData uri="http://schemas.openxmlformats.org/drawingml/2006/table">
            <a:tbl>
              <a:tblPr firstRow="1" firstCol="1" bandRow="1"/>
              <a:tblGrid>
                <a:gridCol w="499242">
                  <a:extLst>
                    <a:ext uri="{9D8B030D-6E8A-4147-A177-3AD203B41FA5}">
                      <a16:colId xmlns:a16="http://schemas.microsoft.com/office/drawing/2014/main" val="3031450343"/>
                    </a:ext>
                  </a:extLst>
                </a:gridCol>
                <a:gridCol w="5578200">
                  <a:extLst>
                    <a:ext uri="{9D8B030D-6E8A-4147-A177-3AD203B41FA5}">
                      <a16:colId xmlns:a16="http://schemas.microsoft.com/office/drawing/2014/main" val="333766735"/>
                    </a:ext>
                  </a:extLst>
                </a:gridCol>
                <a:gridCol w="1341666">
                  <a:extLst>
                    <a:ext uri="{9D8B030D-6E8A-4147-A177-3AD203B41FA5}">
                      <a16:colId xmlns:a16="http://schemas.microsoft.com/office/drawing/2014/main" val="850720612"/>
                    </a:ext>
                  </a:extLst>
                </a:gridCol>
              </a:tblGrid>
              <a:tr h="28796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Тема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Години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3575112"/>
                  </a:ext>
                </a:extLst>
              </a:tr>
              <a:tr h="39757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Принципи пошуку міжнародних та вітчизняних грантових програм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234033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Особливості написання грантових заявок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035363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Грантові програми Національного фонду досліджень України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281284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Білатеральні грантові програми фінансовані МОН України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929799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Програма академічної мобільності ERASMUS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3148000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Грантові програми Visegrad Fund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068452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Грантові програми фонду Visby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7756372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Німецька служба академічних обмінів DAAD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668361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Грантова програма HORIZON Europe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0980098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Особливості рецензування грантових програм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1379634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Разом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100443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D8F2CA0B-919C-2CED-5CA2-9E2697544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4897" y="189101"/>
            <a:ext cx="204357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Теми практичних занять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2" name="Таблиця 11">
            <a:extLst>
              <a:ext uri="{FF2B5EF4-FFF2-40B4-BE49-F238E27FC236}">
                <a16:creationId xmlns:a16="http://schemas.microsoft.com/office/drawing/2014/main" id="{ADBFAA30-4455-F6D2-1693-100E752F54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46513"/>
              </p:ext>
            </p:extLst>
          </p:nvPr>
        </p:nvGraphicFramePr>
        <p:xfrm>
          <a:off x="3446607" y="4063494"/>
          <a:ext cx="5113020" cy="2605405"/>
        </p:xfrm>
        <a:graphic>
          <a:graphicData uri="http://schemas.openxmlformats.org/drawingml/2006/table">
            <a:tbl>
              <a:tblPr firstRow="1" firstCol="1" bandRow="1"/>
              <a:tblGrid>
                <a:gridCol w="360172">
                  <a:extLst>
                    <a:ext uri="{9D8B030D-6E8A-4147-A177-3AD203B41FA5}">
                      <a16:colId xmlns:a16="http://schemas.microsoft.com/office/drawing/2014/main" val="2553270279"/>
                    </a:ext>
                  </a:extLst>
                </a:gridCol>
                <a:gridCol w="3831336">
                  <a:extLst>
                    <a:ext uri="{9D8B030D-6E8A-4147-A177-3AD203B41FA5}">
                      <a16:colId xmlns:a16="http://schemas.microsoft.com/office/drawing/2014/main" val="2244869568"/>
                    </a:ext>
                  </a:extLst>
                </a:gridCol>
                <a:gridCol w="921512">
                  <a:extLst>
                    <a:ext uri="{9D8B030D-6E8A-4147-A177-3AD203B41FA5}">
                      <a16:colId xmlns:a16="http://schemas.microsoft.com/office/drawing/2014/main" val="2756825683"/>
                    </a:ext>
                  </a:extLst>
                </a:gridCol>
              </a:tblGrid>
              <a:tr h="2279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Тема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Години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187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Принципи пошуку міжнародних та вітчизняних грантових програм. Особливості написання грантових заявок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323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Грантові програми Національного фонду досліджень України. Білатеральні грантові програми фінансовані МОН України.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615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Програма академічної мобільності ERASMUS. Грантові програми Visegrad Fund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5315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Грантові програми фонду Visby. Німецька служба академічних обмінів DAAD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22029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Грантова програма HORIZON Europe. Особливості рецензування грантових програм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7866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Разом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437568"/>
                  </a:ext>
                </a:extLst>
              </a:tr>
            </a:tbl>
          </a:graphicData>
        </a:graphic>
      </p:graphicFrame>
      <p:sp>
        <p:nvSpPr>
          <p:cNvPr id="13" name="Rectangle 4">
            <a:extLst>
              <a:ext uri="{FF2B5EF4-FFF2-40B4-BE49-F238E27FC236}">
                <a16:creationId xmlns:a16="http://schemas.microsoft.com/office/drawing/2014/main" id="{63C0F449-9EE7-6AD4-5E41-6846871AC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10994" y="360629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Теми лекційних занять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75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я 5">
            <a:extLst>
              <a:ext uri="{FF2B5EF4-FFF2-40B4-BE49-F238E27FC236}">
                <a16:creationId xmlns:a16="http://schemas.microsoft.com/office/drawing/2014/main" id="{E86EE473-D5AE-A673-265B-BAE0588AD6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239366"/>
              </p:ext>
            </p:extLst>
          </p:nvPr>
        </p:nvGraphicFramePr>
        <p:xfrm>
          <a:off x="2594263" y="654627"/>
          <a:ext cx="7003472" cy="5387250"/>
        </p:xfrm>
        <a:graphic>
          <a:graphicData uri="http://schemas.openxmlformats.org/drawingml/2006/table">
            <a:tbl>
              <a:tblPr firstRow="1" firstCol="1" bandRow="1"/>
              <a:tblGrid>
                <a:gridCol w="570415">
                  <a:extLst>
                    <a:ext uri="{9D8B030D-6E8A-4147-A177-3AD203B41FA5}">
                      <a16:colId xmlns:a16="http://schemas.microsoft.com/office/drawing/2014/main" val="4065089121"/>
                    </a:ext>
                  </a:extLst>
                </a:gridCol>
                <a:gridCol w="5542176">
                  <a:extLst>
                    <a:ext uri="{9D8B030D-6E8A-4147-A177-3AD203B41FA5}">
                      <a16:colId xmlns:a16="http://schemas.microsoft.com/office/drawing/2014/main" val="486538192"/>
                    </a:ext>
                  </a:extLst>
                </a:gridCol>
                <a:gridCol w="890881">
                  <a:extLst>
                    <a:ext uri="{9D8B030D-6E8A-4147-A177-3AD203B41FA5}">
                      <a16:colId xmlns:a16="http://schemas.microsoft.com/office/drawing/2014/main" val="1358224353"/>
                    </a:ext>
                  </a:extLst>
                </a:gridCol>
              </a:tblGrid>
              <a:tr h="23792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№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Тема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години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5258278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Аналіз міжнародних платформ для пошуку грантів (CORDIS, EURAXESS, NIH, NSF тощо).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6948875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Пошук вітчизняних грантових можливостей: НФДУ, МОН, місцеві фонди та інституції.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10609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Типові помилки при написанні грантових заявок та способи їх уникнення.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67937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Структура грантової заявки: Problem Statement, Work Plan, Impact, Budget.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1266832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Огляд конкурсних програм НФДУ за останні 2 роки (порівняння напрямів та умов).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5202313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Білатеральні проєкти МОН: аналіз співпраці Україна—Австрія / Україна—Польща (на вибір).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9151261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Підготовка пакету документів для участі у програмах ERASMUS (Learning Agreement, CV, Motivation Letter).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388636"/>
                  </a:ext>
                </a:extLst>
              </a:tr>
              <a:tr h="177563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Проєкти Visegrad Fund у сфері науки та освіти: успішні кейси.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613475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Можливості для дослідників у грантах програми Visby: вимоги, дедлайни, пріоритети.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146255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DAAD для аспірантів та молодих учених: вибір напрямів та правила подачі.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8993871"/>
                  </a:ext>
                </a:extLst>
              </a:tr>
              <a:tr h="177563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Аналіз конкурсів HORIZON Europe за тематичними кластерами.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4388079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Підготовка логіко-структурної матриці (Logical Framework Matrix) для грантового проєкту.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365178"/>
                  </a:ext>
                </a:extLst>
              </a:tr>
              <a:tr h="177563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Формування бюджету грантового проєкту та обґрунтування витрат.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871191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Принципи експертного оцінювання та рецензування грантових заявок.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279948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Критичний аналіз успішної грантової заявки (на вибір: HORIZON / Erasmus / DAAD / Visegrad).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546216"/>
                  </a:ext>
                </a:extLst>
              </a:tr>
              <a:tr h="17756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Разом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3635378"/>
                  </a:ext>
                </a:extLst>
              </a:tr>
              <a:tr h="177563"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 контролю: поточний контроль на практичних заняттях</a:t>
                      </a:r>
                      <a:endParaRPr lang="uk-UA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078721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91DD54CF-2E01-309B-98ED-B92916083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2151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98513" algn="l"/>
              </a:tabLst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Тематика самостійної роботи 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8049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946</Words>
  <Application>Microsoft Office PowerPoint</Application>
  <PresentationFormat>Широкий екран</PresentationFormat>
  <Paragraphs>150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ІГОР</dc:creator>
  <cp:lastModifiedBy>ІГОР</cp:lastModifiedBy>
  <cp:revision>3</cp:revision>
  <dcterms:created xsi:type="dcterms:W3CDTF">2026-01-15T11:22:41Z</dcterms:created>
  <dcterms:modified xsi:type="dcterms:W3CDTF">2026-01-15T11:39:22Z</dcterms:modified>
</cp:coreProperties>
</file>