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013"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D9865F-4B19-85A1-B8D1-93F0AA5F103C}"/>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949380EE-A27D-8DE3-C885-7FCA964907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7E9AD0BB-9A6C-5757-BE0F-46DA0A85FBF2}"/>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D7F326C2-B174-67E2-712A-0EE90F181FA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EF673F82-0523-1768-0C50-53500F237F7E}"/>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1600738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B579F5-856B-038E-4BD2-2DC81BE4AD62}"/>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872BB1FD-5711-4F46-35CC-9EA22C74462D}"/>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69A40EF-F0C8-23D3-E287-2FFC31062CBC}"/>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4E787E99-189A-C0B8-52B0-FFB651A2980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0274D26D-EAFD-289C-AF69-4B3C3AC23EAD}"/>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3042448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8EDD5330-6379-9DE3-4869-88807761C4D1}"/>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6466D486-D14F-09CB-46D5-4D30B8444EBF}"/>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3FFDE5B-A33F-213B-620A-81B9859CBD2A}"/>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9290F8FC-F5CC-6A3E-E274-D1E45B7D660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4665C91-A84A-0368-F9BE-4A8F36B157E7}"/>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14237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2409F0-1DE6-3CA1-A5B2-5BDEFC108B2B}"/>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5C40B620-9D97-D060-1E11-8C391914AC45}"/>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52F289FF-75C9-CCF3-006E-7C546FE7006A}"/>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A9807598-A7E2-8B58-203B-B455284FB22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A3191E0-D018-773F-11E0-805EFF9F3ADD}"/>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3600231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FE3F77-F0AA-5021-167A-F878052CED95}"/>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5882AE5-0494-C8EB-6CC1-439B33A8A6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B6E105D5-57C2-2174-1F40-EF634B91F57E}"/>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7BDAF461-5712-EE6D-6F1D-0AA8716429D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361E009-008C-EFA0-E408-7013B69AADD7}"/>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879708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7DFF37-5AC7-5E02-FD98-FC536E7A9738}"/>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BF5CF48-8AAB-F9C9-DC94-95F6D3BFE6A7}"/>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1EF87B18-0429-A879-7734-E36D4B6CACD2}"/>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0AD4E499-F319-8A18-1972-FDAFE531002A}"/>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6" name="Місце для нижнього колонтитула 5">
            <a:extLst>
              <a:ext uri="{FF2B5EF4-FFF2-40B4-BE49-F238E27FC236}">
                <a16:creationId xmlns:a16="http://schemas.microsoft.com/office/drawing/2014/main" id="{FFF76597-C19A-9A3B-CDFF-80AFE8BC37D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CDA4CC25-7B93-C48F-9CEA-7249DDB9949B}"/>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3041759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58B9B6-2C10-D2FA-951E-6297066376A0}"/>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3CCD1A31-38B2-C891-17F8-2625C06B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1FF5AA2D-EDFA-3136-756B-348BD8E0F0B5}"/>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EBA2F8B6-FDAB-1DF8-D826-F2301B20B0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8821B8B9-2A91-CC08-4A41-598DE2A1FF10}"/>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3B55C24B-C6CA-C55F-2AD2-EBC3BCC61CA2}"/>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8" name="Місце для нижнього колонтитула 7">
            <a:extLst>
              <a:ext uri="{FF2B5EF4-FFF2-40B4-BE49-F238E27FC236}">
                <a16:creationId xmlns:a16="http://schemas.microsoft.com/office/drawing/2014/main" id="{818A73BC-BECB-8E5F-52FF-41411D6C7D8F}"/>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CF983DB3-09E3-7FCC-AA08-F1F95E6E44BA}"/>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1443774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CA3C7D-3B60-8EE3-BF19-B4DE9690609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871C2D0C-5769-8CC4-5EF5-BCB89F87D7E5}"/>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4" name="Місце для нижнього колонтитула 3">
            <a:extLst>
              <a:ext uri="{FF2B5EF4-FFF2-40B4-BE49-F238E27FC236}">
                <a16:creationId xmlns:a16="http://schemas.microsoft.com/office/drawing/2014/main" id="{18B7F227-BCEB-C768-DEA7-C52E637B8DA3}"/>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6BF6B10B-9E84-9343-7C5F-736DE9ACF45B}"/>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57219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664637E4-6688-6C78-A11B-797BF93344EF}"/>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3" name="Місце для нижнього колонтитула 2">
            <a:extLst>
              <a:ext uri="{FF2B5EF4-FFF2-40B4-BE49-F238E27FC236}">
                <a16:creationId xmlns:a16="http://schemas.microsoft.com/office/drawing/2014/main" id="{2B759924-05D8-E367-0D0E-00F7F3676E6F}"/>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06DF9B74-C41C-C1E3-9288-174DF07490CC}"/>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3466882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98CB46-620D-3FD6-2D04-0436DFF4C1D4}"/>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4A04C813-E2E1-CD7D-3F0F-18971F7D17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202EB56D-2B7D-4AC4-FB95-D528BB511C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3959BBCC-F007-6881-0D61-760BAF3AEFDD}"/>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6" name="Місце для нижнього колонтитула 5">
            <a:extLst>
              <a:ext uri="{FF2B5EF4-FFF2-40B4-BE49-F238E27FC236}">
                <a16:creationId xmlns:a16="http://schemas.microsoft.com/office/drawing/2014/main" id="{C50823D1-787A-A159-155F-5AC4DECB50D3}"/>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451B0615-0811-8700-9DC8-F69163101910}"/>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886333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EA0F24-3C59-04EA-25D2-B1D786321173}"/>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590C7733-E203-5151-3437-CB7551E294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2E048BA7-7630-51B1-5414-C9052EA752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E41ABB91-E9BC-51EA-B0CF-ADD3E01B721C}"/>
              </a:ext>
            </a:extLst>
          </p:cNvPr>
          <p:cNvSpPr>
            <a:spLocks noGrp="1"/>
          </p:cNvSpPr>
          <p:nvPr>
            <p:ph type="dt" sz="half" idx="10"/>
          </p:nvPr>
        </p:nvSpPr>
        <p:spPr/>
        <p:txBody>
          <a:bodyPr/>
          <a:lstStyle/>
          <a:p>
            <a:fld id="{5C9DCEB6-ED08-400A-81D3-DFB77F54D77E}" type="datetimeFigureOut">
              <a:rPr lang="uk-UA" smtClean="0"/>
              <a:t>15.01.2026</a:t>
            </a:fld>
            <a:endParaRPr lang="uk-UA"/>
          </a:p>
        </p:txBody>
      </p:sp>
      <p:sp>
        <p:nvSpPr>
          <p:cNvPr id="6" name="Місце для нижнього колонтитула 5">
            <a:extLst>
              <a:ext uri="{FF2B5EF4-FFF2-40B4-BE49-F238E27FC236}">
                <a16:creationId xmlns:a16="http://schemas.microsoft.com/office/drawing/2014/main" id="{F4F70534-D269-E5FD-8083-402C797B9CD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4B4E1D61-03D0-05F2-0DC3-25B384F6A1FB}"/>
              </a:ext>
            </a:extLst>
          </p:cNvPr>
          <p:cNvSpPr>
            <a:spLocks noGrp="1"/>
          </p:cNvSpPr>
          <p:nvPr>
            <p:ph type="sldNum" sz="quarter" idx="12"/>
          </p:nvPr>
        </p:nvSpPr>
        <p:spPr/>
        <p:txBody>
          <a:bodyPr/>
          <a:lstStyle/>
          <a:p>
            <a:fld id="{F89D4E4D-A2A4-4DBB-AB0C-C2C642650478}" type="slidenum">
              <a:rPr lang="uk-UA" smtClean="0"/>
              <a:t>‹№›</a:t>
            </a:fld>
            <a:endParaRPr lang="uk-UA"/>
          </a:p>
        </p:txBody>
      </p:sp>
    </p:spTree>
    <p:extLst>
      <p:ext uri="{BB962C8B-B14F-4D97-AF65-F5344CB8AC3E}">
        <p14:creationId xmlns:p14="http://schemas.microsoft.com/office/powerpoint/2010/main" val="1624881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8030C537-F4A6-68FF-72BB-9B10324640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F12F4BEB-81FA-E157-C1F5-85F729D034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7459FFBA-D7EB-8703-6813-8B790D68A6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9DCEB6-ED08-400A-81D3-DFB77F54D77E}" type="datetimeFigureOut">
              <a:rPr lang="uk-UA" smtClean="0"/>
              <a:t>15.01.2026</a:t>
            </a:fld>
            <a:endParaRPr lang="uk-UA"/>
          </a:p>
        </p:txBody>
      </p:sp>
      <p:sp>
        <p:nvSpPr>
          <p:cNvPr id="5" name="Місце для нижнього колонтитула 4">
            <a:extLst>
              <a:ext uri="{FF2B5EF4-FFF2-40B4-BE49-F238E27FC236}">
                <a16:creationId xmlns:a16="http://schemas.microsoft.com/office/drawing/2014/main" id="{1B3EE849-316B-2E8C-43D0-82F3758303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A49C1E23-6B06-887C-4991-322D292F26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9D4E4D-A2A4-4DBB-AB0C-C2C642650478}" type="slidenum">
              <a:rPr lang="uk-UA" smtClean="0"/>
              <a:t>‹№›</a:t>
            </a:fld>
            <a:endParaRPr lang="uk-UA"/>
          </a:p>
        </p:txBody>
      </p:sp>
    </p:spTree>
    <p:extLst>
      <p:ext uri="{BB962C8B-B14F-4D97-AF65-F5344CB8AC3E}">
        <p14:creationId xmlns:p14="http://schemas.microsoft.com/office/powerpoint/2010/main" val="3753874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A6F52F2B-53BB-A0CE-26D9-3F30E0AB0C2A}"/>
              </a:ext>
            </a:extLst>
          </p:cNvPr>
          <p:cNvSpPr txBox="1"/>
          <p:nvPr/>
        </p:nvSpPr>
        <p:spPr>
          <a:xfrm>
            <a:off x="760268" y="151179"/>
            <a:ext cx="10962409" cy="6124754"/>
          </a:xfrm>
          <a:prstGeom prst="rect">
            <a:avLst/>
          </a:prstGeom>
          <a:noFill/>
        </p:spPr>
        <p:txBody>
          <a:bodyPr wrap="square">
            <a:spAutoFit/>
          </a:bodyPr>
          <a:lstStyle/>
          <a:p>
            <a:pPr algn="ctr"/>
            <a:r>
              <a:rPr lang="uk-UA" sz="2800" b="1" dirty="0">
                <a:latin typeface="Times New Roman" panose="02020603050405020304" pitchFamily="18" charset="0"/>
                <a:cs typeface="Times New Roman" panose="02020603050405020304" pitchFamily="18" charset="0"/>
              </a:rPr>
              <a:t>ДНП «ЛЬВІВСЬКИЙ НАЦІОНАЛЬНИЙ МЕДИЧНИЙ УНІВЕРСИТЕТ ІМЕНІ ДАНИЛА ГАЛИЦЬКОГО»</a:t>
            </a:r>
          </a:p>
          <a:p>
            <a:pPr algn="ctr"/>
            <a:endParaRPr lang="uk-UA" sz="2800" b="1" dirty="0">
              <a:latin typeface="Times New Roman" panose="02020603050405020304" pitchFamily="18" charset="0"/>
              <a:cs typeface="Times New Roman" panose="02020603050405020304" pitchFamily="18" charset="0"/>
            </a:endParaRPr>
          </a:p>
          <a:p>
            <a:pPr algn="ctr"/>
            <a:r>
              <a:rPr lang="uk-UA" sz="2800" b="1" dirty="0">
                <a:latin typeface="Times New Roman" panose="02020603050405020304" pitchFamily="18" charset="0"/>
                <a:cs typeface="Times New Roman" panose="02020603050405020304" pitchFamily="18" charset="0"/>
              </a:rPr>
              <a:t>Кафедра фармацевтичної, органічної і біоорганічної хімії</a:t>
            </a:r>
          </a:p>
          <a:p>
            <a:pPr algn="ctr"/>
            <a:endParaRPr lang="uk-UA" sz="2800" b="1" dirty="0">
              <a:latin typeface="Times New Roman" panose="02020603050405020304" pitchFamily="18" charset="0"/>
              <a:cs typeface="Times New Roman" panose="02020603050405020304" pitchFamily="18" charset="0"/>
            </a:endParaRPr>
          </a:p>
          <a:p>
            <a:pPr algn="ctr"/>
            <a:r>
              <a:rPr lang="ru-RU" sz="2800" b="1" dirty="0">
                <a:latin typeface="Times New Roman" panose="02020603050405020304" pitchFamily="18" charset="0"/>
                <a:cs typeface="Times New Roman" panose="02020603050405020304" pitchFamily="18" charset="0"/>
              </a:rPr>
              <a:t>ДЕМОНСТРАЦ</a:t>
            </a:r>
            <a:r>
              <a:rPr lang="uk-UA" sz="2800" b="1" dirty="0">
                <a:latin typeface="Times New Roman" panose="02020603050405020304" pitchFamily="18" charset="0"/>
                <a:cs typeface="Times New Roman" panose="02020603050405020304" pitchFamily="18" charset="0"/>
              </a:rPr>
              <a:t>ІЙНА ПРЕЗЕНТАЦІЯ</a:t>
            </a:r>
          </a:p>
          <a:p>
            <a:pPr algn="ctr"/>
            <a:endParaRPr lang="uk-UA" sz="2800" b="1" dirty="0">
              <a:latin typeface="Times New Roman" panose="02020603050405020304" pitchFamily="18" charset="0"/>
              <a:cs typeface="Times New Roman" panose="02020603050405020304" pitchFamily="18" charset="0"/>
            </a:endParaRPr>
          </a:p>
          <a:p>
            <a:pPr algn="ctr"/>
            <a:r>
              <a:rPr lang="ru-RU" sz="2800" b="1" dirty="0">
                <a:latin typeface="Times New Roman" panose="02020603050405020304" pitchFamily="18" charset="0"/>
                <a:cs typeface="Times New Roman" panose="02020603050405020304" pitchFamily="18" charset="0"/>
              </a:rPr>
              <a:t>ТЕОРЕТИЧНІ І ПРАКТИЧНІ ОСНОВИ НАПИСАННЯ </a:t>
            </a:r>
          </a:p>
          <a:p>
            <a:pPr algn="ctr"/>
            <a:r>
              <a:rPr lang="ru-RU" sz="2800" b="1" dirty="0">
                <a:latin typeface="Times New Roman" panose="02020603050405020304" pitchFamily="18" charset="0"/>
                <a:cs typeface="Times New Roman" panose="02020603050405020304" pitchFamily="18" charset="0"/>
              </a:rPr>
              <a:t>НАУКОВИХ СТАТЕЙ</a:t>
            </a:r>
          </a:p>
          <a:p>
            <a:pPr algn="ctr"/>
            <a:r>
              <a:rPr lang="ru-RU" sz="2800" b="1" dirty="0">
                <a:latin typeface="Times New Roman" panose="02020603050405020304" pitchFamily="18" charset="0"/>
                <a:cs typeface="Times New Roman" panose="02020603050405020304" pitchFamily="18" charset="0"/>
              </a:rPr>
              <a:t>ВК 1.6</a:t>
            </a:r>
            <a:endParaRPr lang="uk-UA" sz="2800" b="1" dirty="0">
              <a:latin typeface="Times New Roman" panose="02020603050405020304" pitchFamily="18" charset="0"/>
              <a:cs typeface="Times New Roman" panose="02020603050405020304" pitchFamily="18" charset="0"/>
            </a:endParaRPr>
          </a:p>
          <a:p>
            <a:pPr algn="ctr"/>
            <a:r>
              <a:rPr lang="uk-UA" sz="2800" b="1" dirty="0">
                <a:latin typeface="Times New Roman" panose="02020603050405020304" pitchFamily="18" charset="0"/>
                <a:cs typeface="Times New Roman" panose="02020603050405020304" pitchFamily="18" charset="0"/>
              </a:rPr>
              <a:t>підготовки фахівців третього (</a:t>
            </a:r>
            <a:r>
              <a:rPr lang="uk-UA" sz="2800" b="1" dirty="0" err="1">
                <a:latin typeface="Times New Roman" panose="02020603050405020304" pitchFamily="18" charset="0"/>
                <a:cs typeface="Times New Roman" panose="02020603050405020304" pitchFamily="18" charset="0"/>
              </a:rPr>
              <a:t>освітньо</a:t>
            </a:r>
            <a:r>
              <a:rPr lang="uk-UA" sz="2800" b="1" dirty="0">
                <a:latin typeface="Times New Roman" panose="02020603050405020304" pitchFamily="18" charset="0"/>
                <a:cs typeface="Times New Roman" panose="02020603050405020304" pitchFamily="18" charset="0"/>
              </a:rPr>
              <a:t>-наукового) рівня вищої освіти</a:t>
            </a:r>
          </a:p>
          <a:p>
            <a:pPr algn="ctr"/>
            <a:r>
              <a:rPr lang="uk-UA" sz="2800" b="1" dirty="0">
                <a:latin typeface="Times New Roman" panose="02020603050405020304" pitchFamily="18" charset="0"/>
                <a:cs typeface="Times New Roman" panose="02020603050405020304" pitchFamily="18" charset="0"/>
              </a:rPr>
              <a:t>галузі знань </a:t>
            </a:r>
            <a:r>
              <a:rPr lang="en-US" sz="2800" b="1" dirty="0">
                <a:latin typeface="Times New Roman" panose="02020603050405020304" pitchFamily="18" charset="0"/>
                <a:cs typeface="Times New Roman" panose="02020603050405020304" pitchFamily="18" charset="0"/>
              </a:rPr>
              <a:t>I </a:t>
            </a:r>
            <a:r>
              <a:rPr lang="uk-UA" sz="2800" b="1" dirty="0">
                <a:latin typeface="Times New Roman" panose="02020603050405020304" pitchFamily="18" charset="0"/>
                <a:cs typeface="Times New Roman" panose="02020603050405020304" pitchFamily="18" charset="0"/>
              </a:rPr>
              <a:t>Охорона здоров’я та соціальне забезпечення</a:t>
            </a:r>
          </a:p>
          <a:p>
            <a:pPr algn="ctr"/>
            <a:r>
              <a:rPr lang="uk-UA" sz="2800" b="1">
                <a:latin typeface="Times New Roman" panose="02020603050405020304" pitchFamily="18" charset="0"/>
                <a:cs typeface="Times New Roman" panose="02020603050405020304" pitchFamily="18" charset="0"/>
              </a:rPr>
              <a:t>спеціальності І8 Фармація</a:t>
            </a:r>
          </a:p>
        </p:txBody>
      </p:sp>
    </p:spTree>
    <p:extLst>
      <p:ext uri="{BB962C8B-B14F-4D97-AF65-F5344CB8AC3E}">
        <p14:creationId xmlns:p14="http://schemas.microsoft.com/office/powerpoint/2010/main" val="281303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1A42566-B8FE-E954-164E-75680A7F35D2}"/>
              </a:ext>
            </a:extLst>
          </p:cNvPr>
          <p:cNvSpPr txBox="1"/>
          <p:nvPr/>
        </p:nvSpPr>
        <p:spPr>
          <a:xfrm>
            <a:off x="890154" y="1521594"/>
            <a:ext cx="10183091" cy="4154984"/>
          </a:xfrm>
          <a:prstGeom prst="rect">
            <a:avLst/>
          </a:prstGeom>
          <a:noFill/>
        </p:spPr>
        <p:txBody>
          <a:bodyPr wrap="square">
            <a:spAutoFit/>
          </a:bodyPr>
          <a:lstStyle/>
          <a:p>
            <a:pPr algn="just"/>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	Дисципліна за вибором "Теоретичні і практичні основи написання наукових статей" спрямована на розвиток навичок підготовки, написання та публікації наукових матеріалів у рецензованих виданнях. Цей курс особливо корисний для аспірантів, які прагнуть поглибити свої знання у сфері наукового дослідження та підвищити їх професійний рівень.</a:t>
            </a:r>
          </a:p>
          <a:p>
            <a:pPr algn="just"/>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	Мета дисципліни полягає в ознайомленні аспірантів з основними принципами та методами написання наукових статей, наданні практичних навичок щодо ефективного формулювання, структурування та оформлення наукових текстів. Курс сприяє формуванню критичного мислення та вміння аналізувати та інтерпретувати наукові дані, що є важливими аспектами професійної діяльності молодого вченого.</a:t>
            </a:r>
          </a:p>
        </p:txBody>
      </p:sp>
    </p:spTree>
    <p:extLst>
      <p:ext uri="{BB962C8B-B14F-4D97-AF65-F5344CB8AC3E}">
        <p14:creationId xmlns:p14="http://schemas.microsoft.com/office/powerpoint/2010/main" val="1006541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E7D3A22-9D33-34B8-51B2-DE899310076C}"/>
              </a:ext>
            </a:extLst>
          </p:cNvPr>
          <p:cNvSpPr txBox="1"/>
          <p:nvPr/>
        </p:nvSpPr>
        <p:spPr>
          <a:xfrm>
            <a:off x="-17317" y="207819"/>
            <a:ext cx="12209317" cy="2462213"/>
          </a:xfrm>
          <a:prstGeom prst="rect">
            <a:avLst/>
          </a:prstGeom>
          <a:noFill/>
        </p:spPr>
        <p:txBody>
          <a:bodyPr wrap="square">
            <a:spAutoFit/>
          </a:bodyPr>
          <a:lstStyle/>
          <a:p>
            <a:pPr algn="just"/>
            <a:r>
              <a:rPr lang="uk-UA" sz="2200" dirty="0">
                <a:latin typeface="Times New Roman" panose="02020603050405020304" pitchFamily="18" charset="0"/>
                <a:cs typeface="Times New Roman" panose="02020603050405020304" pitchFamily="18" charset="0"/>
              </a:rPr>
              <a:t>	Дисципліна за вибором "Теоретичні і практичні основи написання наукових статей" належить до вибіркових дисциплін циклу </a:t>
            </a:r>
            <a:r>
              <a:rPr lang="uk-UA" sz="2200" dirty="0" err="1">
                <a:latin typeface="Times New Roman" panose="02020603050405020304" pitchFamily="18" charset="0"/>
                <a:cs typeface="Times New Roman" panose="02020603050405020304" pitchFamily="18" charset="0"/>
              </a:rPr>
              <a:t>професійно</a:t>
            </a:r>
            <a:r>
              <a:rPr lang="uk-UA" sz="2200" dirty="0">
                <a:latin typeface="Times New Roman" panose="02020603050405020304" pitchFamily="18" charset="0"/>
                <a:cs typeface="Times New Roman" panose="02020603050405020304" pitchFamily="18" charset="0"/>
              </a:rPr>
              <a:t>-орієнтованої підготовки аспірантів та дозволяє їм оволодіти теоретичними основами та елементами використання наукової комунікації.</a:t>
            </a:r>
          </a:p>
          <a:p>
            <a:pPr algn="just"/>
            <a:r>
              <a:rPr lang="uk-UA" sz="2200" dirty="0">
                <a:latin typeface="Times New Roman" panose="02020603050405020304" pitchFamily="18" charset="0"/>
                <a:cs typeface="Times New Roman" panose="02020603050405020304" pitchFamily="18" charset="0"/>
              </a:rPr>
              <a:t>	Програма складена згідно з вимогами проекту стандарту вищої освіти України згідно з навчального плану підготовки аспірантів. Вивчення навчальної дисципліни здійснюється на 1 курсі, на вивчення відводиться: 90 годин (лекції – 10 годин, практичні заняття – 34 годин, самостійна робота – 46 годин).</a:t>
            </a:r>
          </a:p>
        </p:txBody>
      </p:sp>
      <p:pic>
        <p:nvPicPr>
          <p:cNvPr id="3" name="Рисунок 2">
            <a:extLst>
              <a:ext uri="{FF2B5EF4-FFF2-40B4-BE49-F238E27FC236}">
                <a16:creationId xmlns:a16="http://schemas.microsoft.com/office/drawing/2014/main" id="{D7CA4E27-9990-B293-F68B-9BE3D84D875A}"/>
              </a:ext>
            </a:extLst>
          </p:cNvPr>
          <p:cNvPicPr>
            <a:picLocks noChangeAspect="1"/>
          </p:cNvPicPr>
          <p:nvPr/>
        </p:nvPicPr>
        <p:blipFill>
          <a:blip r:embed="rId2"/>
          <a:stretch>
            <a:fillRect/>
          </a:stretch>
        </p:blipFill>
        <p:spPr>
          <a:xfrm>
            <a:off x="390281" y="2836718"/>
            <a:ext cx="11066098" cy="3426094"/>
          </a:xfrm>
          <a:prstGeom prst="rect">
            <a:avLst/>
          </a:prstGeom>
        </p:spPr>
      </p:pic>
    </p:spTree>
    <p:extLst>
      <p:ext uri="{BB962C8B-B14F-4D97-AF65-F5344CB8AC3E}">
        <p14:creationId xmlns:p14="http://schemas.microsoft.com/office/powerpoint/2010/main" val="2508564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FB419A-7EB6-3AEA-924C-42AF554066A3}"/>
              </a:ext>
            </a:extLst>
          </p:cNvPr>
          <p:cNvSpPr txBox="1"/>
          <p:nvPr/>
        </p:nvSpPr>
        <p:spPr>
          <a:xfrm>
            <a:off x="363682" y="665076"/>
            <a:ext cx="11139055" cy="5509200"/>
          </a:xfrm>
          <a:prstGeom prst="rect">
            <a:avLst/>
          </a:prstGeom>
          <a:noFill/>
        </p:spPr>
        <p:txBody>
          <a:bodyPr wrap="square">
            <a:spAutoFit/>
          </a:bodyPr>
          <a:lstStyle/>
          <a:p>
            <a:pPr algn="ctr"/>
            <a:r>
              <a:rPr lang="uk-UA" sz="2200" b="1" dirty="0">
                <a:latin typeface="Times New Roman" panose="02020603050405020304" pitchFamily="18" charset="0"/>
                <a:cs typeface="Times New Roman" panose="02020603050405020304" pitchFamily="18" charset="0"/>
              </a:rPr>
              <a:t>Мета та завдання навчальної дисципліни</a:t>
            </a:r>
          </a:p>
          <a:p>
            <a:r>
              <a:rPr lang="uk-UA" sz="2200" dirty="0">
                <a:latin typeface="Times New Roman" panose="02020603050405020304" pitchFamily="18" charset="0"/>
                <a:cs typeface="Times New Roman" panose="02020603050405020304" pitchFamily="18" charset="0"/>
              </a:rPr>
              <a:t>	Метою викладання навчальної дисципліни є: підготовка аспірантів до самостійного проведення наукових досліджень та професійного написання наукових статей, з орієнтацією на високі стандарти якості, академічної чесності та етики..</a:t>
            </a:r>
          </a:p>
          <a:p>
            <a:endParaRPr lang="uk-UA" sz="2200" dirty="0">
              <a:latin typeface="Times New Roman" panose="02020603050405020304" pitchFamily="18" charset="0"/>
              <a:cs typeface="Times New Roman" panose="02020603050405020304" pitchFamily="18" charset="0"/>
            </a:endParaRPr>
          </a:p>
          <a:p>
            <a:r>
              <a:rPr lang="uk-UA" sz="2200" dirty="0">
                <a:latin typeface="Times New Roman" panose="02020603050405020304" pitchFamily="18" charset="0"/>
                <a:cs typeface="Times New Roman" panose="02020603050405020304" pitchFamily="18" charset="0"/>
              </a:rPr>
              <a:t>	Основними завданнями вивчення дисципліни є:</a:t>
            </a:r>
          </a:p>
          <a:p>
            <a:r>
              <a:rPr lang="uk-UA" sz="2200" dirty="0">
                <a:latin typeface="Times New Roman" panose="02020603050405020304" pitchFamily="18" charset="0"/>
                <a:cs typeface="Times New Roman" panose="02020603050405020304" pitchFamily="18" charset="0"/>
              </a:rPr>
              <a:t>• Ознайомлення з основними видами наукових статей та їх структурою.</a:t>
            </a:r>
          </a:p>
          <a:p>
            <a:r>
              <a:rPr lang="uk-UA" sz="2200" dirty="0">
                <a:latin typeface="Times New Roman" panose="02020603050405020304" pitchFamily="18" charset="0"/>
                <a:cs typeface="Times New Roman" panose="02020603050405020304" pitchFamily="18" charset="0"/>
              </a:rPr>
              <a:t>• Вивчення методологічних засад наукового дослідження.</a:t>
            </a:r>
          </a:p>
          <a:p>
            <a:r>
              <a:rPr lang="uk-UA" sz="2200" dirty="0">
                <a:latin typeface="Times New Roman" panose="02020603050405020304" pitchFamily="18" charset="0"/>
                <a:cs typeface="Times New Roman" panose="02020603050405020304" pitchFamily="18" charset="0"/>
              </a:rPr>
              <a:t>• Надання знань щодо стандартів оформлення наукових статей.</a:t>
            </a:r>
          </a:p>
          <a:p>
            <a:r>
              <a:rPr lang="uk-UA" sz="2200" dirty="0">
                <a:latin typeface="Times New Roman" panose="02020603050405020304" pitchFamily="18" charset="0"/>
                <a:cs typeface="Times New Roman" panose="02020603050405020304" pitchFamily="18" charset="0"/>
              </a:rPr>
              <a:t>• Розвиток навичок критичного аналізу наукових джерел.</a:t>
            </a:r>
          </a:p>
          <a:p>
            <a:r>
              <a:rPr lang="uk-UA" sz="2200" dirty="0">
                <a:latin typeface="Times New Roman" panose="02020603050405020304" pitchFamily="18" charset="0"/>
                <a:cs typeface="Times New Roman" panose="02020603050405020304" pitchFamily="18" charset="0"/>
              </a:rPr>
              <a:t>• Формування навичок написання наукових статей різних типів.</a:t>
            </a:r>
          </a:p>
          <a:p>
            <a:r>
              <a:rPr lang="uk-UA" sz="2200" dirty="0">
                <a:latin typeface="Times New Roman" panose="02020603050405020304" pitchFamily="18" charset="0"/>
                <a:cs typeface="Times New Roman" panose="02020603050405020304" pitchFamily="18" charset="0"/>
              </a:rPr>
              <a:t>• Ознайомлення з процесом рецензування та публікації наукових статей.</a:t>
            </a:r>
          </a:p>
          <a:p>
            <a:r>
              <a:rPr lang="uk-UA" sz="2200" dirty="0">
                <a:latin typeface="Times New Roman" panose="02020603050405020304" pitchFamily="18" charset="0"/>
                <a:cs typeface="Times New Roman" panose="02020603050405020304" pitchFamily="18" charset="0"/>
              </a:rPr>
              <a:t>• Вивчення методів збору та аналізу даних у наукових дослідженнях.</a:t>
            </a:r>
          </a:p>
          <a:p>
            <a:r>
              <a:rPr lang="uk-UA" sz="2200" dirty="0">
                <a:latin typeface="Times New Roman" panose="02020603050405020304" pitchFamily="18" charset="0"/>
                <a:cs typeface="Times New Roman" panose="02020603050405020304" pitchFamily="18" charset="0"/>
              </a:rPr>
              <a:t>• Навчання плануванню та проведенню експериментів.</a:t>
            </a:r>
          </a:p>
          <a:p>
            <a:r>
              <a:rPr lang="uk-UA" sz="2200" dirty="0">
                <a:latin typeface="Times New Roman" panose="02020603050405020304" pitchFamily="18" charset="0"/>
                <a:cs typeface="Times New Roman" panose="02020603050405020304" pitchFamily="18" charset="0"/>
              </a:rPr>
              <a:t>• Освоєння статистичних методів у наукових дослідженнях.</a:t>
            </a:r>
          </a:p>
          <a:p>
            <a:r>
              <a:rPr lang="uk-UA" sz="2200" dirty="0">
                <a:latin typeface="Times New Roman" panose="02020603050405020304" pitchFamily="18" charset="0"/>
                <a:cs typeface="Times New Roman" panose="02020603050405020304" pitchFamily="18" charset="0"/>
              </a:rPr>
              <a:t>• Розвиток вмінь критично оцінювати власні наукові результати.</a:t>
            </a:r>
          </a:p>
        </p:txBody>
      </p:sp>
    </p:spTree>
    <p:extLst>
      <p:ext uri="{BB962C8B-B14F-4D97-AF65-F5344CB8AC3E}">
        <p14:creationId xmlns:p14="http://schemas.microsoft.com/office/powerpoint/2010/main" val="662300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8A0CA08-ECC9-0ED8-5FDB-08912C8B2634}"/>
              </a:ext>
            </a:extLst>
          </p:cNvPr>
          <p:cNvSpPr txBox="1"/>
          <p:nvPr/>
        </p:nvSpPr>
        <p:spPr>
          <a:xfrm>
            <a:off x="498763" y="540327"/>
            <a:ext cx="11398827" cy="6052939"/>
          </a:xfrm>
          <a:prstGeom prst="rect">
            <a:avLst/>
          </a:prstGeom>
          <a:noFill/>
        </p:spPr>
        <p:txBody>
          <a:bodyPr wrap="square">
            <a:spAutoFit/>
          </a:bodyPr>
          <a:lstStyle/>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На </a:t>
            </a:r>
            <a:r>
              <a:rPr lang="ru-RU" sz="2300" dirty="0" err="1">
                <a:effectLst/>
                <a:latin typeface="Times New Roman" panose="02020603050405020304" pitchFamily="18" charset="0"/>
                <a:ea typeface="Times New Roman" panose="02020603050405020304" pitchFamily="18" charset="0"/>
              </a:rPr>
              <a:t>вивчення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навчальної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дисципліни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відводиться</a:t>
            </a:r>
            <a:r>
              <a:rPr lang="ru-RU" sz="2300" dirty="0">
                <a:effectLst/>
                <a:latin typeface="Times New Roman" panose="02020603050405020304" pitchFamily="18" charset="0"/>
                <a:ea typeface="Times New Roman" panose="02020603050405020304" pitchFamily="18" charset="0"/>
              </a:rPr>
              <a:t> 3 </a:t>
            </a:r>
            <a:r>
              <a:rPr lang="ru-RU" sz="2300" dirty="0" err="1">
                <a:effectLst/>
                <a:latin typeface="Times New Roman" panose="02020603050405020304" pitchFamily="18" charset="0"/>
                <a:ea typeface="Times New Roman" panose="02020603050405020304" pitchFamily="18" charset="0"/>
              </a:rPr>
              <a:t>кредити</a:t>
            </a:r>
            <a:r>
              <a:rPr lang="ru-RU" sz="2300" dirty="0">
                <a:effectLst/>
                <a:latin typeface="Times New Roman" panose="02020603050405020304" pitchFamily="18" charset="0"/>
                <a:ea typeface="Times New Roman" panose="02020603050405020304" pitchFamily="18" charset="0"/>
              </a:rPr>
              <a:t> ЄКТС, 90 годин. Структура </a:t>
            </a:r>
            <a:r>
              <a:rPr lang="ru-RU" sz="2300" dirty="0" err="1">
                <a:effectLst/>
                <a:latin typeface="Times New Roman" panose="02020603050405020304" pitchFamily="18" charset="0"/>
                <a:ea typeface="Times New Roman" panose="02020603050405020304" pitchFamily="18" charset="0"/>
              </a:rPr>
              <a:t>дисципліни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Теоретичні</a:t>
            </a:r>
            <a:r>
              <a:rPr lang="ru-RU" sz="2300" dirty="0">
                <a:effectLst/>
                <a:latin typeface="Times New Roman" panose="02020603050405020304" pitchFamily="18" charset="0"/>
                <a:ea typeface="Times New Roman" panose="02020603050405020304" pitchFamily="18" charset="0"/>
              </a:rPr>
              <a:t> і </a:t>
            </a:r>
            <a:r>
              <a:rPr lang="ru-RU" sz="2300" dirty="0" err="1">
                <a:effectLst/>
                <a:latin typeface="Times New Roman" panose="02020603050405020304" pitchFamily="18" charset="0"/>
                <a:ea typeface="Times New Roman" panose="02020603050405020304" pitchFamily="18" charset="0"/>
              </a:rPr>
              <a:t>практичні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основи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написання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статей»:</a:t>
            </a:r>
          </a:p>
          <a:p>
            <a:pPr marL="0" marR="0">
              <a:lnSpc>
                <a:spcPct val="99000"/>
              </a:lnSpc>
              <a:spcBef>
                <a:spcPts val="0"/>
              </a:spcBef>
              <a:spcAft>
                <a:spcPts val="0"/>
              </a:spcAft>
            </a:pPr>
            <a:endParaRPr lang="ru-RU" sz="2300" dirty="0">
              <a:effectLst/>
              <a:latin typeface="Times New Roman" panose="02020603050405020304" pitchFamily="18" charset="0"/>
              <a:ea typeface="Times New Roman" panose="02020603050405020304" pitchFamily="18" charset="0"/>
            </a:endParaRP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1. Структура </a:t>
            </a:r>
            <a:r>
              <a:rPr lang="ru-RU" sz="2300" dirty="0" err="1">
                <a:effectLst/>
                <a:latin typeface="Times New Roman" panose="02020603050405020304" pitchFamily="18" charset="0"/>
                <a:ea typeface="Times New Roman" panose="02020603050405020304" pitchFamily="18" charset="0"/>
              </a:rPr>
              <a:t>наукової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статті</a:t>
            </a:r>
            <a:r>
              <a:rPr lang="ru-RU" sz="2300" dirty="0">
                <a:effectLst/>
                <a:latin typeface="Times New Roman" panose="02020603050405020304" pitchFamily="18" charset="0"/>
                <a:ea typeface="Times New Roman" panose="02020603050405020304" pitchFamily="18" charset="0"/>
              </a:rPr>
              <a:t> та </a:t>
            </a:r>
            <a:r>
              <a:rPr lang="ru-RU" sz="2300" dirty="0" err="1">
                <a:effectLst/>
                <a:latin typeface="Times New Roman" panose="02020603050405020304" pitchFamily="18" charset="0"/>
                <a:ea typeface="Times New Roman" panose="02020603050405020304" pitchFamily="18" charset="0"/>
              </a:rPr>
              <a:t>її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види</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2. </a:t>
            </a:r>
            <a:r>
              <a:rPr lang="ru-RU" sz="2300" dirty="0" err="1">
                <a:effectLst/>
                <a:latin typeface="Times New Roman" panose="02020603050405020304" pitchFamily="18" charset="0"/>
                <a:ea typeface="Times New Roman" panose="02020603050405020304" pitchFamily="18" charset="0"/>
              </a:rPr>
              <a:t>Особливості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написання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статей.</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3. </a:t>
            </a:r>
            <a:r>
              <a:rPr lang="ru-RU" sz="2300" dirty="0" err="1">
                <a:effectLst/>
                <a:latin typeface="Times New Roman" panose="02020603050405020304" pitchFamily="18" charset="0"/>
                <a:ea typeface="Times New Roman" panose="02020603050405020304" pitchFamily="18" charset="0"/>
              </a:rPr>
              <a:t>Принципи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пошуку</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журналів</a:t>
            </a:r>
            <a:r>
              <a:rPr lang="ru-RU" sz="2300" dirty="0">
                <a:effectLst/>
                <a:latin typeface="Times New Roman" panose="02020603050405020304" pitchFamily="18" charset="0"/>
                <a:ea typeface="Times New Roman" panose="02020603050405020304" pitchFamily="18" charset="0"/>
              </a:rPr>
              <a:t> для </a:t>
            </a:r>
            <a:r>
              <a:rPr lang="ru-RU" sz="2300" dirty="0" err="1">
                <a:effectLst/>
                <a:latin typeface="Times New Roman" panose="02020603050405020304" pitchFamily="18" charset="0"/>
                <a:ea typeface="Times New Roman" panose="02020603050405020304" pitchFamily="18" charset="0"/>
              </a:rPr>
              <a:t>публікації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результатів</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досліджень</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4. </a:t>
            </a:r>
            <a:r>
              <a:rPr lang="ru-RU" sz="2300" dirty="0" err="1">
                <a:effectLst/>
                <a:latin typeface="Times New Roman" panose="02020603050405020304" pitchFamily="18" charset="0"/>
                <a:ea typeface="Times New Roman" panose="02020603050405020304" pitchFamily="18" charset="0"/>
              </a:rPr>
              <a:t>Провідні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світові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видавничі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компанії</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5. </a:t>
            </a:r>
            <a:r>
              <a:rPr lang="ru-RU" sz="2300" dirty="0" err="1">
                <a:effectLst/>
                <a:latin typeface="Times New Roman" panose="02020603050405020304" pitchFamily="18" charset="0"/>
                <a:ea typeface="Times New Roman" panose="02020603050405020304" pitchFamily="18" charset="0"/>
              </a:rPr>
              <a:t>Електронна</a:t>
            </a:r>
            <a:r>
              <a:rPr lang="ru-RU" sz="2300" dirty="0">
                <a:effectLst/>
                <a:latin typeface="Times New Roman" panose="02020603050405020304" pitchFamily="18" charset="0"/>
                <a:ea typeface="Times New Roman" panose="02020603050405020304" pitchFamily="18" charset="0"/>
              </a:rPr>
              <a:t> система </a:t>
            </a:r>
            <a:r>
              <a:rPr lang="ru-RU" sz="2300" dirty="0" err="1">
                <a:effectLst/>
                <a:latin typeface="Times New Roman" panose="02020603050405020304" pitchFamily="18" charset="0"/>
                <a:ea typeface="Times New Roman" panose="02020603050405020304" pitchFamily="18" charset="0"/>
              </a:rPr>
              <a:t>подачі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статей.</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6. Алгоритм </a:t>
            </a:r>
            <a:r>
              <a:rPr lang="ru-RU" sz="2300" dirty="0" err="1">
                <a:effectLst/>
                <a:latin typeface="Times New Roman" panose="02020603050405020304" pitchFamily="18" charset="0"/>
                <a:ea typeface="Times New Roman" panose="02020603050405020304" pitchFamily="18" charset="0"/>
              </a:rPr>
              <a:t>електронної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подачі</a:t>
            </a:r>
            <a:r>
              <a:rPr lang="ru-RU" sz="2300" dirty="0">
                <a:effectLst/>
                <a:latin typeface="Times New Roman" panose="02020603050405020304" pitchFamily="18" charset="0"/>
                <a:ea typeface="Times New Roman" panose="02020603050405020304" pitchFamily="18" charset="0"/>
              </a:rPr>
              <a:t> статей у журнал. </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7. </a:t>
            </a:r>
            <a:r>
              <a:rPr lang="ru-RU" sz="2300" dirty="0" err="1">
                <a:effectLst/>
                <a:latin typeface="Times New Roman" panose="02020603050405020304" pitchFamily="18" charset="0"/>
                <a:ea typeface="Times New Roman" panose="02020603050405020304" pitchFamily="18" charset="0"/>
              </a:rPr>
              <a:t>Рецензування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наукових</a:t>
            </a:r>
            <a:r>
              <a:rPr lang="ru-RU" sz="2300" dirty="0">
                <a:effectLst/>
                <a:latin typeface="Times New Roman" panose="02020603050405020304" pitchFamily="18" charset="0"/>
                <a:ea typeface="Times New Roman" panose="02020603050405020304" pitchFamily="18" charset="0"/>
              </a:rPr>
              <a:t> статей.</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8. </a:t>
            </a:r>
            <a:r>
              <a:rPr lang="ru-RU" sz="2300" dirty="0" err="1">
                <a:effectLst/>
                <a:latin typeface="Times New Roman" panose="02020603050405020304" pitchFamily="18" charset="0"/>
                <a:ea typeface="Times New Roman" panose="02020603050405020304" pitchFamily="18" charset="0"/>
              </a:rPr>
              <a:t>Прийняття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публікації</a:t>
            </a:r>
            <a:r>
              <a:rPr lang="ru-RU" sz="2300" dirty="0">
                <a:effectLst/>
                <a:latin typeface="Times New Roman" panose="02020603050405020304" pitchFamily="18" charset="0"/>
                <a:ea typeface="Times New Roman" panose="02020603050405020304" pitchFamily="18" charset="0"/>
              </a:rPr>
              <a:t> до </a:t>
            </a:r>
            <a:r>
              <a:rPr lang="ru-RU" sz="2300" dirty="0" err="1">
                <a:effectLst/>
                <a:latin typeface="Times New Roman" panose="02020603050405020304" pitchFamily="18" charset="0"/>
                <a:ea typeface="Times New Roman" panose="02020603050405020304" pitchFamily="18" charset="0"/>
              </a:rPr>
              <a:t>друку</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9. </a:t>
            </a:r>
            <a:r>
              <a:rPr lang="ru-RU" sz="2300" dirty="0" err="1">
                <a:effectLst/>
                <a:latin typeface="Times New Roman" panose="02020603050405020304" pitchFamily="18" charset="0"/>
                <a:ea typeface="Times New Roman" panose="02020603050405020304" pitchFamily="18" charset="0"/>
              </a:rPr>
              <a:t>Принципи</a:t>
            </a:r>
            <a:r>
              <a:rPr lang="ru-RU" sz="2300" dirty="0">
                <a:effectLst/>
                <a:latin typeface="Times New Roman" panose="02020603050405020304" pitchFamily="18" charset="0"/>
                <a:ea typeface="Times New Roman" panose="02020603050405020304" pitchFamily="18" charset="0"/>
              </a:rPr>
              <a:t> Open </a:t>
            </a:r>
            <a:r>
              <a:rPr lang="ru-RU" sz="2300" dirty="0" err="1">
                <a:effectLst/>
                <a:latin typeface="Times New Roman" panose="02020603050405020304" pitchFamily="18" charset="0"/>
                <a:ea typeface="Times New Roman" panose="02020603050405020304" pitchFamily="18" charset="0"/>
              </a:rPr>
              <a:t>access</a:t>
            </a:r>
            <a:r>
              <a:rPr lang="ru-RU" sz="2300" dirty="0">
                <a:effectLst/>
                <a:latin typeface="Times New Roman" panose="02020603050405020304" pitchFamily="18" charset="0"/>
                <a:ea typeface="Times New Roman" panose="02020603050405020304" pitchFamily="18" charset="0"/>
              </a:rPr>
              <a:t> (OA.).</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10. Алгоритм </a:t>
            </a:r>
            <a:r>
              <a:rPr lang="ru-RU" sz="2300" dirty="0" err="1">
                <a:effectLst/>
                <a:latin typeface="Times New Roman" panose="02020603050405020304" pitchFamily="18" charset="0"/>
                <a:ea typeface="Times New Roman" panose="02020603050405020304" pitchFamily="18" charset="0"/>
              </a:rPr>
              <a:t>покращення</a:t>
            </a:r>
            <a:r>
              <a:rPr lang="ru-RU" sz="2300" dirty="0">
                <a:effectLst/>
                <a:latin typeface="Times New Roman" panose="02020603050405020304" pitchFamily="18" charset="0"/>
                <a:ea typeface="Times New Roman" panose="02020603050405020304" pitchFamily="18" charset="0"/>
              </a:rPr>
              <a:t> доступу </a:t>
            </a:r>
            <a:r>
              <a:rPr lang="ru-RU" sz="2300" dirty="0" err="1">
                <a:effectLst/>
                <a:latin typeface="Times New Roman" panose="02020603050405020304" pitchFamily="18" charset="0"/>
                <a:ea typeface="Times New Roman" panose="02020603050405020304" pitchFamily="18" charset="0"/>
              </a:rPr>
              <a:t>опублікованих</a:t>
            </a:r>
            <a:r>
              <a:rPr lang="ru-RU" sz="2300" dirty="0">
                <a:effectLst/>
                <a:latin typeface="Times New Roman" panose="02020603050405020304" pitchFamily="18" charset="0"/>
                <a:ea typeface="Times New Roman" panose="02020603050405020304" pitchFamily="18" charset="0"/>
              </a:rPr>
              <a:t> статей через </a:t>
            </a:r>
            <a:r>
              <a:rPr lang="ru-RU" sz="2300" dirty="0" err="1">
                <a:effectLst/>
                <a:latin typeface="Times New Roman" panose="02020603050405020304" pitchFamily="18" charset="0"/>
                <a:ea typeface="Times New Roman" panose="02020603050405020304" pitchFamily="18" charset="0"/>
              </a:rPr>
              <a:t>наукові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мережі</a:t>
            </a:r>
            <a:r>
              <a:rPr lang="ru-RU" sz="2300" dirty="0">
                <a:effectLst/>
                <a:latin typeface="Times New Roman" panose="02020603050405020304" pitchFamily="18" charset="0"/>
                <a:ea typeface="Times New Roman" panose="02020603050405020304" pitchFamily="18" charset="0"/>
              </a:rPr>
              <a:t>.</a:t>
            </a: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11. </a:t>
            </a:r>
            <a:r>
              <a:rPr lang="ru-RU" sz="2300" dirty="0" err="1">
                <a:effectLst/>
                <a:latin typeface="Times New Roman" panose="02020603050405020304" pitchFamily="18" charset="0"/>
                <a:ea typeface="Times New Roman" panose="02020603050405020304" pitchFamily="18" charset="0"/>
              </a:rPr>
              <a:t>Оцінка</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результативності</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наукової</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діяльності</a:t>
            </a:r>
            <a:r>
              <a:rPr lang="ru-RU" sz="2300" dirty="0">
                <a:effectLst/>
                <a:latin typeface="Times New Roman" panose="02020603050405020304" pitchFamily="18" charset="0"/>
                <a:ea typeface="Times New Roman" panose="02020603050405020304" pitchFamily="18" charset="0"/>
              </a:rPr>
              <a:t> за </a:t>
            </a:r>
            <a:r>
              <a:rPr lang="ru-RU" sz="2300" dirty="0" err="1">
                <a:effectLst/>
                <a:latin typeface="Times New Roman" panose="02020603050405020304" pitchFamily="18" charset="0"/>
                <a:ea typeface="Times New Roman" panose="02020603050405020304" pitchFamily="18" charset="0"/>
              </a:rPr>
              <a:t>наукометричними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показниками</a:t>
            </a:r>
            <a:endParaRPr lang="ru-RU" sz="2300" dirty="0">
              <a:effectLst/>
              <a:latin typeface="Times New Roman" panose="02020603050405020304" pitchFamily="18" charset="0"/>
              <a:ea typeface="Times New Roman" panose="02020603050405020304" pitchFamily="18" charset="0"/>
            </a:endParaRPr>
          </a:p>
          <a:p>
            <a:pPr marL="0" marR="0">
              <a:lnSpc>
                <a:spcPct val="99000"/>
              </a:lnSpc>
              <a:spcBef>
                <a:spcPts val="0"/>
              </a:spcBef>
              <a:spcAft>
                <a:spcPts val="0"/>
              </a:spcAft>
            </a:pPr>
            <a:r>
              <a:rPr lang="ru-RU" sz="2300" dirty="0">
                <a:effectLst/>
                <a:latin typeface="Times New Roman" panose="02020603050405020304" pitchFamily="18" charset="0"/>
                <a:ea typeface="Times New Roman" panose="02020603050405020304" pitchFamily="18" charset="0"/>
              </a:rPr>
              <a:t>Тема 12. </a:t>
            </a:r>
            <a:r>
              <a:rPr lang="ru-RU" sz="2300" dirty="0" err="1">
                <a:effectLst/>
                <a:latin typeface="Times New Roman" panose="02020603050405020304" pitchFamily="18" charset="0"/>
                <a:ea typeface="Times New Roman" panose="02020603050405020304" pitchFamily="18" charset="0"/>
              </a:rPr>
              <a:t>Науковий</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профіль</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науковця</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принципи</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долучення</a:t>
            </a:r>
            <a:r>
              <a:rPr lang="ru-RU" sz="2300" dirty="0">
                <a:effectLst/>
                <a:latin typeface="Times New Roman" panose="02020603050405020304" pitchFamily="18" charset="0"/>
                <a:ea typeface="Times New Roman" panose="02020603050405020304" pitchFamily="18" charset="0"/>
              </a:rPr>
              <a:t> статей до персонального </a:t>
            </a:r>
            <a:r>
              <a:rPr lang="ru-RU" sz="2300" dirty="0" err="1">
                <a:effectLst/>
                <a:latin typeface="Times New Roman" panose="02020603050405020304" pitchFamily="18" charset="0"/>
                <a:ea typeface="Times New Roman" panose="02020603050405020304" pitchFamily="18" charset="0"/>
              </a:rPr>
              <a:t>авторського</a:t>
            </a:r>
            <a:r>
              <a:rPr lang="ru-RU" sz="2300" dirty="0">
                <a:effectLst/>
                <a:latin typeface="Times New Roman" panose="02020603050405020304" pitchFamily="18" charset="0"/>
                <a:ea typeface="Times New Roman" panose="02020603050405020304" pitchFamily="18" charset="0"/>
              </a:rPr>
              <a:t> </a:t>
            </a:r>
            <a:r>
              <a:rPr lang="ru-RU" sz="2300" dirty="0" err="1">
                <a:effectLst/>
                <a:latin typeface="Times New Roman" panose="02020603050405020304" pitchFamily="18" charset="0"/>
                <a:ea typeface="Times New Roman" panose="02020603050405020304" pitchFamily="18" charset="0"/>
              </a:rPr>
              <a:t>профілю</a:t>
            </a:r>
            <a:r>
              <a:rPr lang="ru-RU" sz="2300" dirty="0">
                <a:effectLst/>
                <a:latin typeface="Times New Roman" panose="02020603050405020304" pitchFamily="18" charset="0"/>
                <a:ea typeface="Times New Roman" panose="02020603050405020304" pitchFamily="18" charset="0"/>
              </a:rPr>
              <a:t>.</a:t>
            </a:r>
          </a:p>
          <a:p>
            <a:pPr marL="0" marR="0" algn="just">
              <a:spcBef>
                <a:spcPts val="0"/>
              </a:spcBef>
              <a:spcAft>
                <a:spcPts val="0"/>
              </a:spcAft>
            </a:pPr>
            <a:endParaRPr lang="uk-UA" sz="23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19621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a:extLst>
              <a:ext uri="{FF2B5EF4-FFF2-40B4-BE49-F238E27FC236}">
                <a16:creationId xmlns:a16="http://schemas.microsoft.com/office/drawing/2014/main" id="{D8F2CA0B-919C-2CED-5CA2-9E2697544D2F}"/>
              </a:ext>
            </a:extLst>
          </p:cNvPr>
          <p:cNvSpPr>
            <a:spLocks noChangeArrowheads="1"/>
          </p:cNvSpPr>
          <p:nvPr/>
        </p:nvSpPr>
        <p:spPr bwMode="auto">
          <a:xfrm>
            <a:off x="4774895" y="99651"/>
            <a:ext cx="20435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zh-CN"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Теми практичних занять</a:t>
            </a:r>
            <a:endParaRPr kumimoji="0" lang="uk-UA" altLang="zh-CN" sz="1800" b="0" i="0" u="none" strike="noStrike" cap="none" normalizeH="0" baseline="0" dirty="0">
              <a:ln>
                <a:noFill/>
              </a:ln>
              <a:solidFill>
                <a:schemeClr val="tx1"/>
              </a:solidFill>
              <a:effectLst/>
              <a:latin typeface="Arial" panose="020B0604020202020204" pitchFamily="34" charset="0"/>
            </a:endParaRPr>
          </a:p>
        </p:txBody>
      </p:sp>
      <p:sp>
        <p:nvSpPr>
          <p:cNvPr id="13" name="Rectangle 4">
            <a:extLst>
              <a:ext uri="{FF2B5EF4-FFF2-40B4-BE49-F238E27FC236}">
                <a16:creationId xmlns:a16="http://schemas.microsoft.com/office/drawing/2014/main" id="{63C0F449-9EE7-6AD4-5E41-6846871ACACD}"/>
              </a:ext>
            </a:extLst>
          </p:cNvPr>
          <p:cNvSpPr>
            <a:spLocks noChangeArrowheads="1"/>
          </p:cNvSpPr>
          <p:nvPr/>
        </p:nvSpPr>
        <p:spPr bwMode="auto">
          <a:xfrm>
            <a:off x="-299317" y="37413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zh-CN"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Теми лекційних занять</a:t>
            </a:r>
            <a:endParaRPr kumimoji="0" lang="uk-UA" altLang="zh-CN" sz="1800" b="0" i="0" u="none" strike="noStrike" cap="none" normalizeH="0" baseline="0" dirty="0">
              <a:ln>
                <a:noFill/>
              </a:ln>
              <a:solidFill>
                <a:schemeClr val="tx1"/>
              </a:solidFill>
              <a:effectLst/>
              <a:latin typeface="Arial" panose="020B0604020202020204" pitchFamily="34" charset="0"/>
            </a:endParaRPr>
          </a:p>
        </p:txBody>
      </p:sp>
      <p:graphicFrame>
        <p:nvGraphicFramePr>
          <p:cNvPr id="5" name="Таблиця 4">
            <a:extLst>
              <a:ext uri="{FF2B5EF4-FFF2-40B4-BE49-F238E27FC236}">
                <a16:creationId xmlns:a16="http://schemas.microsoft.com/office/drawing/2014/main" id="{B879683D-43BE-C2D2-AD7C-59C109BAB1BC}"/>
              </a:ext>
            </a:extLst>
          </p:cNvPr>
          <p:cNvGraphicFramePr>
            <a:graphicFrameLocks noGrp="1"/>
          </p:cNvGraphicFramePr>
          <p:nvPr>
            <p:extLst>
              <p:ext uri="{D42A27DB-BD31-4B8C-83A1-F6EECF244321}">
                <p14:modId xmlns:p14="http://schemas.microsoft.com/office/powerpoint/2010/main" val="1844700992"/>
              </p:ext>
            </p:extLst>
          </p:nvPr>
        </p:nvGraphicFramePr>
        <p:xfrm>
          <a:off x="2493932" y="4198577"/>
          <a:ext cx="6605502" cy="2363369"/>
        </p:xfrm>
        <a:graphic>
          <a:graphicData uri="http://schemas.openxmlformats.org/drawingml/2006/table">
            <a:tbl>
              <a:tblPr firstRow="1" firstCol="1" bandRow="1"/>
              <a:tblGrid>
                <a:gridCol w="465306">
                  <a:extLst>
                    <a:ext uri="{9D8B030D-6E8A-4147-A177-3AD203B41FA5}">
                      <a16:colId xmlns:a16="http://schemas.microsoft.com/office/drawing/2014/main" val="3060565451"/>
                    </a:ext>
                  </a:extLst>
                </a:gridCol>
                <a:gridCol w="4949696">
                  <a:extLst>
                    <a:ext uri="{9D8B030D-6E8A-4147-A177-3AD203B41FA5}">
                      <a16:colId xmlns:a16="http://schemas.microsoft.com/office/drawing/2014/main" val="3909714953"/>
                    </a:ext>
                  </a:extLst>
                </a:gridCol>
                <a:gridCol w="1190500">
                  <a:extLst>
                    <a:ext uri="{9D8B030D-6E8A-4147-A177-3AD203B41FA5}">
                      <a16:colId xmlns:a16="http://schemas.microsoft.com/office/drawing/2014/main" val="539555972"/>
                    </a:ext>
                  </a:extLst>
                </a:gridCol>
              </a:tblGrid>
              <a:tr h="318607">
                <a:tc>
                  <a:txBody>
                    <a:bodyPr/>
                    <a:lstStyle/>
                    <a:p>
                      <a:pPr marL="0" marR="0" algn="just">
                        <a:lnSpc>
                          <a:spcPct val="115000"/>
                        </a:lnSpc>
                        <a:spcBef>
                          <a:spcPts val="0"/>
                        </a:spcBef>
                        <a:spcAft>
                          <a:spcPts val="0"/>
                        </a:spcAft>
                      </a:pPr>
                      <a:r>
                        <a:rPr lang="en-US" sz="1200" b="1">
                          <a:effectLst/>
                          <a:latin typeface="Times New Roman" panose="02020603050405020304" pitchFamily="18" charset="0"/>
                          <a:ea typeface="Calibri" panose="020F0502020204030204" pitchFamily="34" charset="0"/>
                        </a:rPr>
                        <a:t>№</a:t>
                      </a:r>
                      <a:endParaRPr lang="uk-UA"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ru-RU" sz="1200" b="1">
                          <a:effectLst/>
                          <a:latin typeface="Times New Roman" panose="02020603050405020304" pitchFamily="18" charset="0"/>
                          <a:ea typeface="Calibri" panose="020F0502020204030204" pitchFamily="34" charset="0"/>
                        </a:rPr>
                        <a:t>Тема</a:t>
                      </a:r>
                      <a:endParaRPr lang="uk-UA"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Години</a:t>
                      </a:r>
                      <a:endParaRPr lang="uk-UA" sz="1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1699671"/>
                  </a:ext>
                </a:extLst>
              </a:tr>
              <a:tr h="255595">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Структура наукової статті та її види.</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2226715"/>
                  </a:ext>
                </a:extLst>
              </a:tr>
              <a:tr h="255595">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Особливості написання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1650918"/>
                  </a:ext>
                </a:extLst>
              </a:tr>
              <a:tr h="511191">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Електронна система подачі наукових статей. Електронна система подачі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5365028"/>
                  </a:ext>
                </a:extLst>
              </a:tr>
              <a:tr h="255595">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4</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Рецензування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8199744"/>
                  </a:ext>
                </a:extLst>
              </a:tr>
              <a:tr h="511191">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5</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Науковий профіль науковця, принципи долучення статей до персонального авторського профілю</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3407768"/>
                  </a:ext>
                </a:extLst>
              </a:tr>
              <a:tr h="255595">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b="1" dirty="0">
                          <a:effectLst/>
                          <a:latin typeface="Times New Roman" panose="02020603050405020304" pitchFamily="18" charset="0"/>
                          <a:ea typeface="Times New Roman" panose="02020603050405020304" pitchFamily="18" charset="0"/>
                        </a:rPr>
                        <a:t>Разом</a:t>
                      </a:r>
                      <a:endParaRPr lang="uk-UA" sz="1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dirty="0">
                          <a:effectLst/>
                          <a:latin typeface="Times New Roman" panose="02020603050405020304" pitchFamily="18" charset="0"/>
                          <a:ea typeface="Times New Roman" panose="02020603050405020304" pitchFamily="18" charset="0"/>
                        </a:rPr>
                        <a:t>10</a:t>
                      </a:r>
                      <a:endParaRPr lang="uk-UA" sz="1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80528438"/>
                  </a:ext>
                </a:extLst>
              </a:tr>
            </a:tbl>
          </a:graphicData>
        </a:graphic>
      </p:graphicFrame>
      <p:graphicFrame>
        <p:nvGraphicFramePr>
          <p:cNvPr id="7" name="Таблиця 6">
            <a:extLst>
              <a:ext uri="{FF2B5EF4-FFF2-40B4-BE49-F238E27FC236}">
                <a16:creationId xmlns:a16="http://schemas.microsoft.com/office/drawing/2014/main" id="{68DD6C32-C03E-95AA-31D9-3A6454667966}"/>
              </a:ext>
            </a:extLst>
          </p:cNvPr>
          <p:cNvGraphicFramePr>
            <a:graphicFrameLocks noGrp="1"/>
          </p:cNvGraphicFramePr>
          <p:nvPr>
            <p:extLst>
              <p:ext uri="{D42A27DB-BD31-4B8C-83A1-F6EECF244321}">
                <p14:modId xmlns:p14="http://schemas.microsoft.com/office/powerpoint/2010/main" val="2847253201"/>
              </p:ext>
            </p:extLst>
          </p:nvPr>
        </p:nvGraphicFramePr>
        <p:xfrm>
          <a:off x="2611840" y="466750"/>
          <a:ext cx="6369685" cy="3354007"/>
        </p:xfrm>
        <a:graphic>
          <a:graphicData uri="http://schemas.openxmlformats.org/drawingml/2006/table">
            <a:tbl>
              <a:tblPr firstRow="1" firstCol="1" bandRow="1"/>
              <a:tblGrid>
                <a:gridCol w="428625">
                  <a:extLst>
                    <a:ext uri="{9D8B030D-6E8A-4147-A177-3AD203B41FA5}">
                      <a16:colId xmlns:a16="http://schemas.microsoft.com/office/drawing/2014/main" val="393311715"/>
                    </a:ext>
                  </a:extLst>
                </a:gridCol>
                <a:gridCol w="4789170">
                  <a:extLst>
                    <a:ext uri="{9D8B030D-6E8A-4147-A177-3AD203B41FA5}">
                      <a16:colId xmlns:a16="http://schemas.microsoft.com/office/drawing/2014/main" val="4041440296"/>
                    </a:ext>
                  </a:extLst>
                </a:gridCol>
                <a:gridCol w="1151890">
                  <a:extLst>
                    <a:ext uri="{9D8B030D-6E8A-4147-A177-3AD203B41FA5}">
                      <a16:colId xmlns:a16="http://schemas.microsoft.com/office/drawing/2014/main" val="3396905447"/>
                    </a:ext>
                  </a:extLst>
                </a:gridCol>
              </a:tblGrid>
              <a:tr h="0">
                <a:tc>
                  <a:txBody>
                    <a:bodyPr/>
                    <a:lstStyle/>
                    <a:p>
                      <a:pPr marL="0" marR="0" algn="just">
                        <a:lnSpc>
                          <a:spcPct val="150000"/>
                        </a:lnSpc>
                        <a:spcBef>
                          <a:spcPts val="0"/>
                        </a:spcBef>
                        <a:spcAft>
                          <a:spcPts val="0"/>
                        </a:spcAft>
                      </a:pPr>
                      <a:r>
                        <a:rPr lang="en-US" sz="1200" b="1">
                          <a:effectLst/>
                          <a:latin typeface="Times New Roman" panose="02020603050405020304" pitchFamily="18" charset="0"/>
                          <a:ea typeface="Calibri" panose="020F0502020204030204" pitchFamily="34" charset="0"/>
                        </a:rPr>
                        <a:t>№</a:t>
                      </a:r>
                      <a:endParaRPr lang="uk-UA"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50000"/>
                        </a:lnSpc>
                        <a:spcBef>
                          <a:spcPts val="0"/>
                        </a:spcBef>
                        <a:spcAft>
                          <a:spcPts val="1000"/>
                        </a:spcAft>
                      </a:pPr>
                      <a:r>
                        <a:rPr lang="ru-RU" sz="1200" b="1">
                          <a:effectLst/>
                          <a:latin typeface="Times New Roman" panose="02020603050405020304" pitchFamily="18" charset="0"/>
                          <a:ea typeface="Calibri" panose="020F0502020204030204" pitchFamily="34" charset="0"/>
                        </a:rPr>
                        <a:t>Тема</a:t>
                      </a:r>
                      <a:endParaRPr lang="uk-UA"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50000"/>
                        </a:lnSpc>
                        <a:spcBef>
                          <a:spcPts val="0"/>
                        </a:spcBef>
                        <a:spcAft>
                          <a:spcPts val="0"/>
                        </a:spcAft>
                      </a:pPr>
                      <a:r>
                        <a:rPr lang="uk-UA" sz="1200" b="1">
                          <a:effectLst/>
                          <a:latin typeface="Times New Roman" panose="02020603050405020304" pitchFamily="18" charset="0"/>
                          <a:ea typeface="Times New Roman" panose="02020603050405020304" pitchFamily="18" charset="0"/>
                        </a:rPr>
                        <a:t>Години</a:t>
                      </a:r>
                      <a:endParaRPr lang="uk-UA" sz="1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3643431"/>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Структура наукової статті та її види.</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6402597"/>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Особливості написання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1254976"/>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Принципи пошуку журналів для публікації результатів наукових досліджень.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9973225"/>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4.</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Провідні світові видавничі компанії.</a:t>
                      </a:r>
                      <a:endParaRPr lang="uk-UA" sz="1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840514"/>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5.</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Електронна система подачі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3404608"/>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6.</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Алгоритм електронної подачі статей у журнал.</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5821884"/>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7.</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Рецензування наукових статей.</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5002364"/>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8.</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Прийняття наукової публікації до друку.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1216029"/>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9.</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Принципи Open access (OA)</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3508190"/>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10.</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Алгоритм покращення доступу опублікованих статей через наукові мережі.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3</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56847886"/>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11.</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Оцінка результативності  наукової діяльності за наукометричними показниками.</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3231396"/>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12.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Науковий профіль науковця, принципи долучення статей до персонального авторського профілю</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a:effectLst/>
                          <a:latin typeface="Times New Roman" panose="02020603050405020304" pitchFamily="18" charset="0"/>
                          <a:ea typeface="Times New Roman" panose="02020603050405020304" pitchFamily="18" charset="0"/>
                        </a:rPr>
                        <a:t>2</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5977686"/>
                  </a:ext>
                </a:extLst>
              </a:tr>
              <a:tr h="0">
                <a:tc>
                  <a:txBody>
                    <a:bodyPr/>
                    <a:lstStyle/>
                    <a:p>
                      <a:pPr marL="0" marR="0" algn="just">
                        <a:spcBef>
                          <a:spcPts val="0"/>
                        </a:spcBef>
                        <a:spcAft>
                          <a:spcPts val="0"/>
                        </a:spcAft>
                      </a:pPr>
                      <a:r>
                        <a:rPr lang="uk-UA" sz="1200">
                          <a:effectLst/>
                          <a:latin typeface="Times New Roman" panose="02020603050405020304" pitchFamily="18" charset="0"/>
                          <a:ea typeface="Times New Roman" panose="02020603050405020304" pitchFamily="18" charset="0"/>
                        </a:rPr>
                        <a:t> </a:t>
                      </a:r>
                      <a:endParaRPr lang="uk-UA" sz="1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uk-UA" sz="1200" b="1" dirty="0">
                          <a:effectLst/>
                          <a:latin typeface="Times New Roman" panose="02020603050405020304" pitchFamily="18" charset="0"/>
                          <a:ea typeface="Times New Roman" panose="02020603050405020304" pitchFamily="18" charset="0"/>
                        </a:rPr>
                        <a:t>Разом</a:t>
                      </a:r>
                      <a:endParaRPr lang="uk-UA" sz="1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uk-UA" sz="1200" b="1" dirty="0">
                          <a:effectLst/>
                          <a:latin typeface="Times New Roman" panose="02020603050405020304" pitchFamily="18" charset="0"/>
                          <a:ea typeface="Times New Roman" panose="02020603050405020304" pitchFamily="18" charset="0"/>
                        </a:rPr>
                        <a:t>34</a:t>
                      </a:r>
                      <a:endParaRPr lang="uk-UA" sz="1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2854749"/>
                  </a:ext>
                </a:extLst>
              </a:tr>
            </a:tbl>
          </a:graphicData>
        </a:graphic>
      </p:graphicFrame>
    </p:spTree>
    <p:extLst>
      <p:ext uri="{BB962C8B-B14F-4D97-AF65-F5344CB8AC3E}">
        <p14:creationId xmlns:p14="http://schemas.microsoft.com/office/powerpoint/2010/main" val="2297754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91DD54CF-2E01-309B-98ED-B92916083689}"/>
              </a:ext>
            </a:extLst>
          </p:cNvPr>
          <p:cNvSpPr>
            <a:spLocks noChangeArrowheads="1"/>
          </p:cNvSpPr>
          <p:nvPr/>
        </p:nvSpPr>
        <p:spPr bwMode="auto">
          <a:xfrm>
            <a:off x="-1" y="12151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98513" algn="l"/>
              </a:tabLst>
              <a:defRPr>
                <a:solidFill>
                  <a:schemeClr val="tx1"/>
                </a:solidFill>
                <a:latin typeface="Arial" panose="020B0604020202020204" pitchFamily="34" charset="0"/>
              </a:defRPr>
            </a:lvl1pPr>
            <a:lvl2pPr eaLnBrk="0" fontAlgn="base" hangingPunct="0">
              <a:spcBef>
                <a:spcPct val="0"/>
              </a:spcBef>
              <a:spcAft>
                <a:spcPct val="0"/>
              </a:spcAft>
              <a:tabLst>
                <a:tab pos="798513" algn="l"/>
              </a:tabLst>
              <a:defRPr>
                <a:solidFill>
                  <a:schemeClr val="tx1"/>
                </a:solidFill>
                <a:latin typeface="Arial" panose="020B0604020202020204" pitchFamily="34" charset="0"/>
              </a:defRPr>
            </a:lvl2pPr>
            <a:lvl3pPr eaLnBrk="0" fontAlgn="base" hangingPunct="0">
              <a:spcBef>
                <a:spcPct val="0"/>
              </a:spcBef>
              <a:spcAft>
                <a:spcPct val="0"/>
              </a:spcAft>
              <a:tabLst>
                <a:tab pos="798513" algn="l"/>
              </a:tabLst>
              <a:defRPr>
                <a:solidFill>
                  <a:schemeClr val="tx1"/>
                </a:solidFill>
                <a:latin typeface="Arial" panose="020B0604020202020204" pitchFamily="34" charset="0"/>
              </a:defRPr>
            </a:lvl3pPr>
            <a:lvl4pPr eaLnBrk="0" fontAlgn="base" hangingPunct="0">
              <a:spcBef>
                <a:spcPct val="0"/>
              </a:spcBef>
              <a:spcAft>
                <a:spcPct val="0"/>
              </a:spcAft>
              <a:tabLst>
                <a:tab pos="798513" algn="l"/>
              </a:tabLst>
              <a:defRPr>
                <a:solidFill>
                  <a:schemeClr val="tx1"/>
                </a:solidFill>
                <a:latin typeface="Arial" panose="020B0604020202020204" pitchFamily="34" charset="0"/>
              </a:defRPr>
            </a:lvl4pPr>
            <a:lvl5pPr eaLnBrk="0" fontAlgn="base" hangingPunct="0">
              <a:spcBef>
                <a:spcPct val="0"/>
              </a:spcBef>
              <a:spcAft>
                <a:spcPct val="0"/>
              </a:spcAft>
              <a:tabLst>
                <a:tab pos="798513" algn="l"/>
              </a:tabLst>
              <a:defRPr>
                <a:solidFill>
                  <a:schemeClr val="tx1"/>
                </a:solidFill>
                <a:latin typeface="Arial" panose="020B0604020202020204" pitchFamily="34" charset="0"/>
              </a:defRPr>
            </a:lvl5pPr>
            <a:lvl6pPr eaLnBrk="0" fontAlgn="base" hangingPunct="0">
              <a:spcBef>
                <a:spcPct val="0"/>
              </a:spcBef>
              <a:spcAft>
                <a:spcPct val="0"/>
              </a:spcAft>
              <a:tabLst>
                <a:tab pos="798513" algn="l"/>
              </a:tabLst>
              <a:defRPr>
                <a:solidFill>
                  <a:schemeClr val="tx1"/>
                </a:solidFill>
                <a:latin typeface="Arial" panose="020B0604020202020204" pitchFamily="34" charset="0"/>
              </a:defRPr>
            </a:lvl6pPr>
            <a:lvl7pPr eaLnBrk="0" fontAlgn="base" hangingPunct="0">
              <a:spcBef>
                <a:spcPct val="0"/>
              </a:spcBef>
              <a:spcAft>
                <a:spcPct val="0"/>
              </a:spcAft>
              <a:tabLst>
                <a:tab pos="798513" algn="l"/>
              </a:tabLst>
              <a:defRPr>
                <a:solidFill>
                  <a:schemeClr val="tx1"/>
                </a:solidFill>
                <a:latin typeface="Arial" panose="020B0604020202020204" pitchFamily="34" charset="0"/>
              </a:defRPr>
            </a:lvl7pPr>
            <a:lvl8pPr eaLnBrk="0" fontAlgn="base" hangingPunct="0">
              <a:spcBef>
                <a:spcPct val="0"/>
              </a:spcBef>
              <a:spcAft>
                <a:spcPct val="0"/>
              </a:spcAft>
              <a:tabLst>
                <a:tab pos="798513" algn="l"/>
              </a:tabLst>
              <a:defRPr>
                <a:solidFill>
                  <a:schemeClr val="tx1"/>
                </a:solidFill>
                <a:latin typeface="Arial" panose="020B0604020202020204" pitchFamily="34" charset="0"/>
              </a:defRPr>
            </a:lvl8pPr>
            <a:lvl9pPr eaLnBrk="0" fontAlgn="base" hangingPunct="0">
              <a:spcBef>
                <a:spcPct val="0"/>
              </a:spcBef>
              <a:spcAft>
                <a:spcPct val="0"/>
              </a:spcAft>
              <a:tabLst>
                <a:tab pos="798513"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798513" algn="l"/>
              </a:tabLst>
            </a:pPr>
            <a:r>
              <a:rPr kumimoji="0" lang="uk-UA" altLang="zh-CN"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Тематика самостійної роботи </a:t>
            </a:r>
            <a:endParaRPr kumimoji="0" lang="uk-UA" altLang="zh-CN" sz="1800" b="0" i="0" u="none" strike="noStrike" cap="none" normalizeH="0" baseline="0" dirty="0">
              <a:ln>
                <a:noFill/>
              </a:ln>
              <a:solidFill>
                <a:schemeClr val="tx1"/>
              </a:solidFill>
              <a:effectLst/>
              <a:latin typeface="Arial" panose="020B0604020202020204" pitchFamily="34" charset="0"/>
            </a:endParaRPr>
          </a:p>
        </p:txBody>
      </p:sp>
      <p:pic>
        <p:nvPicPr>
          <p:cNvPr id="5" name="Рисунок 4">
            <a:extLst>
              <a:ext uri="{FF2B5EF4-FFF2-40B4-BE49-F238E27FC236}">
                <a16:creationId xmlns:a16="http://schemas.microsoft.com/office/drawing/2014/main" id="{F179C4B4-5FD5-E948-BCFB-1F57468B70AC}"/>
              </a:ext>
            </a:extLst>
          </p:cNvPr>
          <p:cNvPicPr>
            <a:picLocks noChangeAspect="1"/>
          </p:cNvPicPr>
          <p:nvPr/>
        </p:nvPicPr>
        <p:blipFill>
          <a:blip r:embed="rId2"/>
          <a:stretch>
            <a:fillRect/>
          </a:stretch>
        </p:blipFill>
        <p:spPr>
          <a:xfrm>
            <a:off x="2776600" y="578716"/>
            <a:ext cx="6638798" cy="5989057"/>
          </a:xfrm>
          <a:prstGeom prst="rect">
            <a:avLst/>
          </a:prstGeom>
        </p:spPr>
      </p:pic>
    </p:spTree>
    <p:extLst>
      <p:ext uri="{BB962C8B-B14F-4D97-AF65-F5344CB8AC3E}">
        <p14:creationId xmlns:p14="http://schemas.microsoft.com/office/powerpoint/2010/main" val="4245804998"/>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фіс">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697</Words>
  <Application>Microsoft Office PowerPoint</Application>
  <PresentationFormat>Широкий екран</PresentationFormat>
  <Paragraphs>110</Paragraphs>
  <Slides>7</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7</vt:i4>
      </vt:variant>
    </vt:vector>
  </HeadingPairs>
  <TitlesOfParts>
    <vt:vector size="13" baseType="lpstr">
      <vt:lpstr>Aptos</vt:lpstr>
      <vt:lpstr>Aptos Display</vt:lpstr>
      <vt:lpstr>Arial</vt:lpstr>
      <vt:lpstr>Calibri</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ІГОР</dc:creator>
  <cp:lastModifiedBy>ІГОР</cp:lastModifiedBy>
  <cp:revision>6</cp:revision>
  <dcterms:created xsi:type="dcterms:W3CDTF">2026-01-15T11:22:41Z</dcterms:created>
  <dcterms:modified xsi:type="dcterms:W3CDTF">2026-01-15T11:47:17Z</dcterms:modified>
</cp:coreProperties>
</file>