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9865F-4B19-85A1-B8D1-93F0AA5F1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49380EE-A27D-8DE3-C885-7FCA96490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9AD0BB-9A6C-5757-BE0F-46DA0A85F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7F326C2-B174-67E2-712A-0EE90F181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F673F82-0523-1768-0C50-53500F237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073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B579F5-856B-038E-4BD2-2DC81BE4A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72BB1FD-5711-4F46-35CC-9EA22C744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69A40EF-F0C8-23D3-E287-2FFC3106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E787E99-189A-C0B8-52B0-FFB651A29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274D26D-EAFD-289C-AF69-4B3C3AC23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2448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EDD5330-6379-9DE3-4869-88807761C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466D486-D14F-09CB-46D5-4D30B8444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3FFDE5B-A33F-213B-620A-81B9859C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90F8FC-F5CC-6A3E-E274-D1E45B7D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4665C91-A84A-0368-F9BE-4A8F36B15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37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409F0-1DE6-3CA1-A5B2-5BDEFC108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40B620-9D97-D060-1E11-8C391914A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2F289FF-75C9-CCF3-006E-7C546FE7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9807598-A7E2-8B58-203B-B455284F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3191E0-D018-773F-11E0-805EFF9F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023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FE3F77-F0AA-5021-167A-F878052CE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5882AE5-0494-C8EB-6CC1-439B33A8A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6E105D5-57C2-2174-1F40-EF634B91F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BDAF461-5712-EE6D-6F1D-0AA871642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361E009-008C-EFA0-E408-7013B69AA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970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DFF37-5AC7-5E02-FD98-FC536E7A9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F5CF48-8AAB-F9C9-DC94-95F6D3BFE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EF87B18-0429-A879-7734-E36D4B6CA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AD4E499-F319-8A18-1972-FDAFE531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FF76597-C19A-9A3B-CDFF-80AFE8BC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DA4CC25-7B93-C48F-9CEA-7249DDB9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75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8B9B6-2C10-D2FA-951E-629706637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CCD1A31-38B2-C891-17F8-2625C06BC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FF5AA2D-EDFA-3136-756B-348BD8E0F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BA2F8B6-FDAB-1DF8-D826-F2301B20B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821B8B9-2A91-CC08-4A41-598DE2A1F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B55C24B-C6CA-C55F-2AD2-EBC3BCC61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18A73BC-BECB-8E5F-52FF-41411D6C7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CF983DB3-09E3-7FCC-AA08-F1F95E6E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37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CA3C7D-3B60-8EE3-BF19-B4DE9690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71C2D0C-5769-8CC4-5EF5-BCB89F87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8B7F227-BCEB-C768-DEA7-C52E637B8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BF6B10B-9E84-9343-7C5F-736DE9ACF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219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64637E4-6688-6C78-A11B-797BF933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B759924-05D8-E367-0D0E-00F7F3676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6DF9B74-C41C-C1E3-9288-174DF0749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688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98CB46-620D-3FD6-2D04-0436DFF4C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04C813-E2E1-CD7D-3F0F-18971F7D1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02EB56D-2B7D-4AC4-FB95-D528BB511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959BBCC-F007-6881-0D61-760BAF3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0823D1-787A-A159-155F-5AC4DECB5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1B0615-0811-8700-9DC8-F6916310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633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A0F24-3C59-04EA-25D2-B1D78632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90C7733-E203-5151-3437-CB7551E29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E048BA7-7630-51B1-5414-C9052EA75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41ABB91-E9BC-51EA-B0CF-ADD3E01B7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4F70534-D269-E5FD-8083-402C797B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B4E1D61-03D0-05F2-0DC3-25B384F6A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4881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030C537-F4A6-68FF-72BB-9B103246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12F4BEB-81FA-E157-C1F5-85F729D03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459FFBA-D7EB-8703-6813-8B790D68A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B3EE849-316B-2E8C-43D0-82F375830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49C1E23-6B06-887C-4991-322D292F2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387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6F52F2B-53BB-A0CE-26D9-3F30E0AB0C2A}"/>
              </a:ext>
            </a:extLst>
          </p:cNvPr>
          <p:cNvSpPr txBox="1"/>
          <p:nvPr/>
        </p:nvSpPr>
        <p:spPr>
          <a:xfrm>
            <a:off x="760268" y="151179"/>
            <a:ext cx="10962409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ДНП «ЛЬВІВСЬКИЙ НАЦІОНАЛЬНИЙ МЕДИЧНИЙ УНІВЕРСИТЕТ ІМЕНІ ДАНИЛА ГАЛИЦЬКОГО»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фармацевтичної, органічної і біоорганічної хімії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ІЙНА ПРЕЗЕНТАЦІЯ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ОСНОВИ СИНТЕЗУ 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ЗВ'ЯЗОК МІЖ СТРУКТУРОЮ І ДІЄЮ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 2.1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 фахівців третього (науково-освітнього) рівня вищої освіти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 знань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Охорона здоров’я та соціальне забезпечення</a:t>
            </a:r>
          </a:p>
          <a:p>
            <a:pPr algn="ctr"/>
            <a:r>
              <a:rPr lang="uk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І8 Фармація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03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1A42566-B8FE-E954-164E-75680A7F35D2}"/>
              </a:ext>
            </a:extLst>
          </p:cNvPr>
          <p:cNvSpPr txBox="1"/>
          <p:nvPr/>
        </p:nvSpPr>
        <p:spPr>
          <a:xfrm>
            <a:off x="1004454" y="243512"/>
            <a:ext cx="10183091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Дисципліна за вибором "Теоретичні основи синтезу і зв'язок між структурою і дією" спрямована на поглиблене вивчення взаємозв’язку між хімічною структурою молекул і їх біологічною активністю, що є основою для розробки нових лікарських засобів. Вона надає аспірантам можливість оволодіти теоретичними та практичними знаннями з сучасних методів хімічного синтезу біологічно активних </a:t>
            </a:r>
            <a:r>
              <a:rPr lang="uk-UA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що мають важливе значення для фармацевтичної науки. У процесі навчання аспіранти вивчають принципи аналізу молекулярних структур і способи прогнозування їх фармакологічних властивостей, що є необхідними для створення нових, ефективних та безпечних ліків. Дисципліна також охоплює методи молекулярного моделювання та дизайну молекул, спрямованих на оптимізацію їх взаємодії з біологічними мішенями, що є ключовим для розробки специфічних та високоефективних терапевтичних агентів. Аспіранти отримують глибоке розуміння механізмів дії лікарських </a:t>
            </a:r>
            <a:r>
              <a:rPr lang="uk-UA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молекулярному рівні, що дозволяє зменшити ризик побічних ефектів і підвищити терапевтичну ефективність. Таким чином, дисципліна сприяє формуванню наукового підходу до вирішення складних завдань у галузі медичної та фармацевтичної хімії, що є основою для подальших досліджень і інновацій у цій галузі.</a:t>
            </a: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54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E7D3A22-9D33-34B8-51B2-DE899310076C}"/>
              </a:ext>
            </a:extLst>
          </p:cNvPr>
          <p:cNvSpPr txBox="1"/>
          <p:nvPr/>
        </p:nvSpPr>
        <p:spPr>
          <a:xfrm>
            <a:off x="-17317" y="259773"/>
            <a:ext cx="12209317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Дисципліна за вибором "Теоретичні основи синтезу і зв'язок між структурою і дією" належить до вибіркових дисциплін циклу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-орієнтованої підготовки аспірантів та дозволяє їм оволодіти теоретичними основами синтезу біологічно активних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Програма складена згідно з вимогами проекту стандарту вищої освіти України згідно з навчального плану підготовки аспірантів. Вивчення навчальної дисципліни здійснюється на 1, 2, 3 курсах (вибірково), на вивчення відводиться: 90 годин (лекції – 10 годин, практичні заняття – 34 годин, самостійна робота – 46 годин).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B353B90-2539-7304-6ABE-762240392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341" y="3106882"/>
            <a:ext cx="9488056" cy="291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64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FB419A-7EB6-3AEA-924C-42AF554066A3}"/>
              </a:ext>
            </a:extLst>
          </p:cNvPr>
          <p:cNvSpPr txBox="1"/>
          <p:nvPr/>
        </p:nvSpPr>
        <p:spPr>
          <a:xfrm>
            <a:off x="526472" y="311785"/>
            <a:ext cx="1113905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та завдання навчальної дисципліни</a:t>
            </a:r>
          </a:p>
          <a:p>
            <a:pPr algn="ctr"/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Метою викладання навчальної дисципліни є:  формування у аспірантів глибоких знань про взаємозв'язок між хімічною структурою молекул та їх біологічною активністю, а також розвиток навичок застосування цих знань для синтезу нових біологічно активних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Дисципліна спрямована на вивчення теоретичних основ хімічного синтезу та молекулярного дизайну, зокрема на освоєння методів прогнозування фармакологічних властивостей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основі їх структури. Окрім того, метою є розуміння механізмів взаємодії молекул з біологічними мішенями, що дозволяє ефективно розробляти нові лікарські засоби та оптимізувати їх терапевтичний ефект. В результаті аспіранти повинні здобути навички наукового аналізу, проектування та дослідження нових молекул, що сприятиме їхньому подальшому розвитку в галузі фармацевтичної хімії та біотехнологій.</a:t>
            </a:r>
          </a:p>
          <a:p>
            <a:pPr algn="just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Основними завданнями вивчення дисципліни є: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Оволодіння теоретичними основами хімічного синтезу біологічно активних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дозволяє аспірантам зрозуміти основні принципи створення нових молекул з бажаними властивостями.\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Вивчення взаємозв'язку між молекулярною структурою і фармакологічною активністю речовин для розробки стратегії синтезу нових лікарських засобів на основі аналізу структурно-активних властивостей молекул.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Навчання методам молекулярного моделювання та прогнозування біологічної активності молекул з використанням комп'ютерних технологій, що дозволяють оптимізувати процес розробки нових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Дослідження механізмів взаємодії молекул з біологічними мішенями, щоб зрозуміти, як зміни в структурі молекул можуть впливати на їхню активність та ефективність.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Розвиток навичок синтезу біологічно активних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використанням сучасних методів хімічного синтезу та аналізу, що дозволяє практично застосовувати набуті теоретичні знання.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Поглиблення знань у галузі фармацевтичної хімії та біотехнологій, що сприяє розвитку наукових досліджень і інновацій в розробці нових лікарських засобів.</a:t>
            </a:r>
          </a:p>
        </p:txBody>
      </p:sp>
    </p:spTree>
    <p:extLst>
      <p:ext uri="{BB962C8B-B14F-4D97-AF65-F5344CB8AC3E}">
        <p14:creationId xmlns:p14="http://schemas.microsoft.com/office/powerpoint/2010/main" val="66230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A0CA08-ECC9-0ED8-5FDB-08912C8B2634}"/>
              </a:ext>
            </a:extLst>
          </p:cNvPr>
          <p:cNvSpPr txBox="1"/>
          <p:nvPr/>
        </p:nvSpPr>
        <p:spPr>
          <a:xfrm>
            <a:off x="498763" y="540327"/>
            <a:ext cx="11398827" cy="5805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вивчення навчальної дисципліни відводиться 3 кредити ЄКТС, 90 годин.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дисципліни «Теоретичні і практичні основи написання наукових статей»: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Основи хімічного синтезу біологічно активних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endParaRPr lang="uk-UA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Структурно-активний зв'язок: поняття та принципи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Методи молекулярного моделювання та комп'ютерного дизайну ліків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Механізми взаємодії молекул з біологічними мішеням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5. Роль функціональних груп у фармакологічних властивостях молекул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6. Теоретичні основи оптимізації структури лікарських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</a:t>
            </a:r>
            <a:endParaRPr lang="uk-UA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 Синтез та характеристики природних і синтетичних препаратів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8. Дизайн ліків: підходи та стратегії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9.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Фармакофори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їх роль у молекулярному дизайні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10. Методи дослідження фармакологічної активності молекул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11. Прогнозування токсичності та побічних ефектів молекул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12. Перспективи та виклики синтезу нових лікарських молекул</a:t>
            </a:r>
          </a:p>
        </p:txBody>
      </p:sp>
    </p:spTree>
    <p:extLst>
      <p:ext uri="{BB962C8B-B14F-4D97-AF65-F5344CB8AC3E}">
        <p14:creationId xmlns:p14="http://schemas.microsoft.com/office/powerpoint/2010/main" val="281962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D8F2CA0B-919C-2CED-5CA2-9E269754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4897" y="189101"/>
            <a:ext cx="204357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Теми практичних занять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63C0F449-9EE7-6AD4-5E41-6846871AC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0994" y="360629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Теми лекційних занять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C934577-198B-08B7-7D39-D1720DA2F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0431" y="4166755"/>
            <a:ext cx="7011397" cy="231038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E526F5-C8F9-815B-299F-E30108F9E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608" y="692406"/>
            <a:ext cx="6368796" cy="291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75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91DD54CF-2E01-309B-98ED-B92916083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379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98513" algn="l"/>
              </a:tabLst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Тематика самостійної роботи 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883676-CD24-55AE-56B5-073974FAD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1602" y="1324356"/>
            <a:ext cx="6368796" cy="4209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804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730</Words>
  <Application>Microsoft Office PowerPoint</Application>
  <PresentationFormat>Широкий екран</PresentationFormat>
  <Paragraphs>43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ІГОР</dc:creator>
  <cp:lastModifiedBy>ІГОР</cp:lastModifiedBy>
  <cp:revision>5</cp:revision>
  <dcterms:created xsi:type="dcterms:W3CDTF">2026-01-15T11:22:41Z</dcterms:created>
  <dcterms:modified xsi:type="dcterms:W3CDTF">2026-01-15T11:55:06Z</dcterms:modified>
</cp:coreProperties>
</file>