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9865F-4B19-85A1-B8D1-93F0AA5F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380EE-A27D-8DE3-C885-7FCA9649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9AD0BB-9A6C-5757-BE0F-46DA0A85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F326C2-B174-67E2-712A-0EE90F18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F673F82-0523-1768-0C50-53500F23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7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579F5-856B-038E-4BD2-2DC81BE4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72BB1FD-5711-4F46-35CC-9EA22C744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9A40EF-F0C8-23D3-E287-2FFC3106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787E99-189A-C0B8-52B0-FFB651A2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74D26D-EAFD-289C-AF69-4B3C3AC2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4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EDD5330-6379-9DE3-4869-88807761C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466D486-D14F-09CB-46D5-4D30B8444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FFDE5B-A33F-213B-620A-81B9859C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90F8FC-F5CC-6A3E-E274-D1E45B7D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665C91-A84A-0368-F9BE-4A8F36B1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7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409F0-1DE6-3CA1-A5B2-5BDEFC10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40B620-9D97-D060-1E11-8C391914A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F289FF-75C9-CCF3-006E-7C546FE7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807598-A7E2-8B58-203B-B455284F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3191E0-D018-773F-11E0-805EFF9F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023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E3F77-F0AA-5021-167A-F878052C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882AE5-0494-C8EB-6CC1-439B33A8A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6E105D5-57C2-2174-1F40-EF634B91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DAF461-5712-EE6D-6F1D-0AA871642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61E009-008C-EFA0-E408-7013B69AA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970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FF37-5AC7-5E02-FD98-FC536E7A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F5CF48-8AAB-F9C9-DC94-95F6D3BF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EF87B18-0429-A879-7734-E36D4B6CA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AD4E499-F319-8A18-1972-FDAFE53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F76597-C19A-9A3B-CDFF-80AFE8BC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DA4CC25-7B93-C48F-9CEA-7249DDB9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75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8B9B6-2C10-D2FA-951E-62970663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CD1A31-38B2-C891-17F8-2625C06BC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FF5AA2D-EDFA-3136-756B-348BD8E0F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BA2F8B6-FDAB-1DF8-D826-F2301B20B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821B8B9-2A91-CC08-4A41-598DE2A1F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B55C24B-C6CA-C55F-2AD2-EBC3BCC6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18A73BC-BECB-8E5F-52FF-41411D6C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F983DB3-09E3-7FCC-AA08-F1F95E6E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37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A3C7D-3B60-8EE3-BF19-B4DE969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71C2D0C-5769-8CC4-5EF5-BCB89F87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8B7F227-BCEB-C768-DEA7-C52E637B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BF6B10B-9E84-9343-7C5F-736DE9AC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19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64637E4-6688-6C78-A11B-797BF933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B759924-05D8-E367-0D0E-00F7F367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6DF9B74-C41C-C1E3-9288-174DF074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88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8CB46-620D-3FD6-2D04-0436DFF4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04C813-E2E1-CD7D-3F0F-18971F7D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02EB56D-2B7D-4AC4-FB95-D528BB511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959BBCC-F007-6881-0D61-760BAF3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0823D1-787A-A159-155F-5AC4DECB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1B0615-0811-8700-9DC8-F6916310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33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0F24-3C59-04EA-25D2-B1D78632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90C7733-E203-5151-3437-CB7551E29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E048BA7-7630-51B1-5414-C9052EA75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41ABB91-E9BC-51EA-B0CF-ADD3E01B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4F70534-D269-E5FD-8083-402C797B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E1D61-03D0-05F2-0DC3-25B384F6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88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030C537-F4A6-68FF-72BB-9B103246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2F4BEB-81FA-E157-C1F5-85F729D03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59FFBA-D7EB-8703-6813-8B790D68A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B3EE849-316B-2E8C-43D0-82F375830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49C1E23-6B06-887C-4991-322D292F2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387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F52F2B-53BB-A0CE-26D9-3F30E0AB0C2A}"/>
              </a:ext>
            </a:extLst>
          </p:cNvPr>
          <p:cNvSpPr txBox="1"/>
          <p:nvPr/>
        </p:nvSpPr>
        <p:spPr>
          <a:xfrm>
            <a:off x="760268" y="151179"/>
            <a:ext cx="1096240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ДНП «ЛЬВІВСЬКИЙ НАЦІОНАЛЬНИЙ МЕДИЧНИЙ УНІВЕРСИТЕТ ІМЕНІ ДАНИЛА ГАЛИЦЬКОГО»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фармацевтичної, органічної і біоорганічної хімії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ІЙНА ПРЕЗЕНТАЦІЯ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МЕТОДИ ДОСЛІДЖЕННЯ СТРУКТУРИ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 СПОЛУК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 2.2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 фахівців третього (науково-освітнього) рівня вищої освіти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знань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здоров’я та соціальне забезпечення</a:t>
            </a:r>
          </a:p>
          <a:p>
            <a:pPr algn="ctr"/>
            <a:r>
              <a:rPr lang="uk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І8 Фармація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0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A42566-B8FE-E954-164E-75680A7F35D2}"/>
              </a:ext>
            </a:extLst>
          </p:cNvPr>
          <p:cNvSpPr txBox="1"/>
          <p:nvPr/>
        </p:nvSpPr>
        <p:spPr>
          <a:xfrm>
            <a:off x="1004454" y="243512"/>
            <a:ext cx="10183091" cy="610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«Сучасні методи дослідження структури органічних </a:t>
            </a:r>
            <a:r>
              <a:rPr lang="uk-UA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спрямована на формування у здобувачів третього рівня вищої освіти практичних навичок використання сучасних фізико-хімічних методів аналізу для встановлення будови органічних молекул. Курс особливо корисний для аспірантів хіміко-фармацевтичного профілю, які планують виконувати експериментальні дослідження, проводити ідентифікацію синтезованих </a:t>
            </a:r>
            <a:r>
              <a:rPr lang="uk-UA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підтверджувати їх структуру відповідно до сучасних наукових стандартів.</a:t>
            </a:r>
          </a:p>
          <a:p>
            <a:pPr algn="just"/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Мета дисципліни полягає в ознайомленні аспірантів з принципами роботи та аналітичними можливостями спектроскопічних, спектрометричних і дифракційних методів, а також у наданні практичних навичок щодо інтерпретації спектрів, оцінки достовірності результатів та вибору адекватного інструментального підходу для аналізу органічних речовин. Курс сприяє розвитку критичного мислення, здатності аналізувати й узагальнювати експериментальні дані, що є ключовими складовими професійної діяльності молодого вченого.</a:t>
            </a:r>
          </a:p>
          <a:p>
            <a:pPr algn="just"/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7D3A22-9D33-34B8-51B2-DE899310076C}"/>
              </a:ext>
            </a:extLst>
          </p:cNvPr>
          <p:cNvSpPr txBox="1"/>
          <p:nvPr/>
        </p:nvSpPr>
        <p:spPr>
          <a:xfrm>
            <a:off x="-17317" y="259773"/>
            <a:ext cx="12209317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360045" algn="just">
              <a:spcBef>
                <a:spcPts val="0"/>
              </a:spcBef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Дисципліна «Сучасні методи дослідження структури органічних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належить до вибіркових навчальних компонент циклу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-орієнтованої підготовки аспірантів. Вивчення курсу забезпечує оволодіння теоретичними основами спектроскопії (¹H, ¹³C NMR, 2D NMR, IR, UV-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мас-спектрометрії, рентгеноструктурного аналізу та інших сучасних методів визначення будови органічних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Програма складена згідно з вимогами проекту стандарту вищої освіти України згідно з навчального плану підготовки аспірантів. Вивчення навчальної дисципліни здійснюється на 1, 2, 3 курсах (вибірково), на вивчення відводиться: 90 годин (лекції – 10 годин, практичні заняття – 34 годин, самостійна робота – 46 годин).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2CD2EE-EDA5-0A13-6478-35E397172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43" y="2849575"/>
            <a:ext cx="8156913" cy="267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6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FB419A-7EB6-3AEA-924C-42AF554066A3}"/>
              </a:ext>
            </a:extLst>
          </p:cNvPr>
          <p:cNvSpPr txBox="1"/>
          <p:nvPr/>
        </p:nvSpPr>
        <p:spPr>
          <a:xfrm>
            <a:off x="526472" y="311785"/>
            <a:ext cx="1113905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завдання навчальної дисципліни</a:t>
            </a:r>
          </a:p>
          <a:p>
            <a:pPr algn="ctr"/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викладання навчальної дисципліни «Сучасні методи дослідження структури органічних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є: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у здобувачів третього рівня вищої освіти системних знань та практичних навичок щодо сучасних інструментальних методів встановлення будови органічних молекул, а також розвиток умінь інтерпретувати спектри, обирати адекватні методи структурного аналізу та комплексно підтверджувати структуру синтезованих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 завданнями вивчення дисципліни є: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Ознайомлення з науковими підходами та методологією структурного аналізу органічних речовин.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Вивчення принципів дії та можливостей спектроскопічних методів (¹H, ¹³C NMR, 2D NMR, IR, UV-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MS).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Розуміння основ рентгеноструктурного аналізу (XRD) та його ролі у визначенні просторової будови органічних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Формування навичок інтерпретації спектрів різних типів і виділення ключових структурних фрагментів.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Навчання вибору оптимального комплексу методів для ідентифікації продуктів органічного синтезу.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Розвиток умінь у проведенні структурного аналізу з використанням сучасного програмного забезпечення.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Вивчення методів підтвердження чистоти та гомогенності органічних речовин.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Розвиток навичок критичної оцінки достовірності отриманих даних і комбінування різних методів для перевірки структури.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Опанування підходів до оформлення результатів структурних досліджень у наукових статтях і звітах.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30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A0CA08-ECC9-0ED8-5FDB-08912C8B2634}"/>
              </a:ext>
            </a:extLst>
          </p:cNvPr>
          <p:cNvSpPr txBox="1"/>
          <p:nvPr/>
        </p:nvSpPr>
        <p:spPr>
          <a:xfrm>
            <a:off x="519545" y="145409"/>
            <a:ext cx="11398827" cy="6567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вивчення навчальної дисципліни відводиться 3 кредити ЄКТС, 90 годин.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дисципліни «Теоретичні і практичні основи написання наукових статей»: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Вступ до сучасних методів дослідження структури органічних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Ядерний магнітний резонанс (ЯМР): основи та багатовимірні методи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ІЧ- та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раманівська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спектроскопія: принципи і застосування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Ультрафіолетова і видима спектроскопія (УФ/ВІС)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Мас-спектрометрія та методи іонізації для аналізу органічних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Рентгенівська кристалографія та її роль у визначенні структури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Електронна мікроскопія та електронний парамагнітний резонанс (ЕПР)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Сучасні хроматографічні методи у поєднанні зі спектроскопією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Комп’ютерне моделювання та його застосування у структурному аналізі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Методи дослідження стереохімії,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хіральності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конформаційної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гнучкості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Аналіз складних природних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макромолекул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12. Порівняння методів дослідження: переваги, обмеження та комбіновані підходи</a:t>
            </a:r>
          </a:p>
        </p:txBody>
      </p:sp>
    </p:spTree>
    <p:extLst>
      <p:ext uri="{BB962C8B-B14F-4D97-AF65-F5344CB8AC3E}">
        <p14:creationId xmlns:p14="http://schemas.microsoft.com/office/powerpoint/2010/main" val="281962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D8F2CA0B-919C-2CED-5CA2-9E269754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4897" y="189101"/>
            <a:ext cx="20435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практичних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63C0F449-9EE7-6AD4-5E41-6846871AC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6457" y="42959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лекційних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59B3524-692D-1386-CDF7-640F4A3C6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715" y="4753157"/>
            <a:ext cx="6391656" cy="17541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118590-D91C-D7CB-867F-B69C40DA2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4967" y="573564"/>
            <a:ext cx="6368796" cy="361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5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1DD54CF-2E01-309B-98ED-B9291608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16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8513" algn="l"/>
              </a:tabLst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Тематика самостійної роботи 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3E0272-33FE-E370-E092-774D24251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602" y="1034792"/>
            <a:ext cx="6368796" cy="543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804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659</Words>
  <Application>Microsoft Office PowerPoint</Application>
  <PresentationFormat>Широкий екран</PresentationFormat>
  <Paragraphs>39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ІГОР</dc:creator>
  <cp:lastModifiedBy>ІГОР</cp:lastModifiedBy>
  <cp:revision>7</cp:revision>
  <dcterms:created xsi:type="dcterms:W3CDTF">2026-01-15T11:22:41Z</dcterms:created>
  <dcterms:modified xsi:type="dcterms:W3CDTF">2026-01-15T12:00:24Z</dcterms:modified>
</cp:coreProperties>
</file>